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2" r:id="rId2"/>
    <p:sldId id="256" r:id="rId3"/>
    <p:sldId id="288" r:id="rId4"/>
    <p:sldId id="257" r:id="rId5"/>
    <p:sldId id="298" r:id="rId6"/>
    <p:sldId id="264" r:id="rId7"/>
    <p:sldId id="258" r:id="rId8"/>
    <p:sldId id="260" r:id="rId9"/>
    <p:sldId id="259" r:id="rId10"/>
    <p:sldId id="261" r:id="rId11"/>
    <p:sldId id="263" r:id="rId12"/>
    <p:sldId id="273" r:id="rId13"/>
    <p:sldId id="262" r:id="rId14"/>
    <p:sldId id="304" r:id="rId15"/>
    <p:sldId id="305" r:id="rId16"/>
    <p:sldId id="286" r:id="rId17"/>
    <p:sldId id="265" r:id="rId18"/>
    <p:sldId id="266" r:id="rId19"/>
    <p:sldId id="267" r:id="rId20"/>
    <p:sldId id="306" r:id="rId21"/>
    <p:sldId id="307" r:id="rId22"/>
    <p:sldId id="270" r:id="rId23"/>
    <p:sldId id="271" r:id="rId24"/>
    <p:sldId id="308" r:id="rId25"/>
    <p:sldId id="309" r:id="rId26"/>
    <p:sldId id="311" r:id="rId27"/>
    <p:sldId id="275" r:id="rId28"/>
    <p:sldId id="277" r:id="rId29"/>
    <p:sldId id="279" r:id="rId30"/>
    <p:sldId id="281" r:id="rId31"/>
    <p:sldId id="282" r:id="rId32"/>
    <p:sldId id="272" r:id="rId33"/>
    <p:sldId id="283" r:id="rId34"/>
    <p:sldId id="284"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51" autoAdjust="0"/>
  </p:normalViewPr>
  <p:slideViewPr>
    <p:cSldViewPr snapToGrid="0">
      <p:cViewPr varScale="1">
        <p:scale>
          <a:sx n="76" d="100"/>
          <a:sy n="76" d="100"/>
        </p:scale>
        <p:origin x="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A4E56-B8F9-4F95-886A-5317C5E59DBC}" type="datetimeFigureOut">
              <a:rPr lang="en-US" smtClean="0"/>
              <a:t>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1EC36-68E4-41EC-ADB2-0A8EE2234C72}" type="slidenum">
              <a:rPr lang="en-US" smtClean="0"/>
              <a:t>‹#›</a:t>
            </a:fld>
            <a:endParaRPr lang="en-US"/>
          </a:p>
        </p:txBody>
      </p:sp>
    </p:spTree>
    <p:extLst>
      <p:ext uri="{BB962C8B-B14F-4D97-AF65-F5344CB8AC3E}">
        <p14:creationId xmlns:p14="http://schemas.microsoft.com/office/powerpoint/2010/main" val="372277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7C9A-BF80-4D97-B37B-514F22CD4FFB}"/>
              </a:ext>
            </a:extLst>
          </p:cNvPr>
          <p:cNvSpPr>
            <a:spLocks noGrp="1"/>
          </p:cNvSpPr>
          <p:nvPr>
            <p:ph type="ctrTitle"/>
          </p:nvPr>
        </p:nvSpPr>
        <p:spPr>
          <a:xfrm>
            <a:off x="1524000" y="1122363"/>
            <a:ext cx="9144000" cy="2387600"/>
          </a:xfrm>
        </p:spPr>
        <p:txBody>
          <a:bodyPr anchor="b"/>
          <a:lstStyle>
            <a:lvl1pPr algn="ctr">
              <a:defRPr sz="6000" b="1">
                <a:solidFill>
                  <a:schemeClr val="accent1">
                    <a:lumMod val="75000"/>
                  </a:schemeClr>
                </a:solidFill>
                <a:latin typeface="Aharoni" panose="02010803020104030203" pitchFamily="2" charset="-79"/>
                <a:cs typeface="Aharoni" panose="02010803020104030203" pitchFamily="2" charset="-79"/>
              </a:defRPr>
            </a:lvl1pPr>
          </a:lstStyle>
          <a:p>
            <a:r>
              <a:rPr lang="en-US" dirty="0"/>
              <a:t>Click to edit Master title style</a:t>
            </a:r>
          </a:p>
        </p:txBody>
      </p:sp>
      <p:sp>
        <p:nvSpPr>
          <p:cNvPr id="3" name="Subtitle 2">
            <a:extLst>
              <a:ext uri="{FF2B5EF4-FFF2-40B4-BE49-F238E27FC236}">
                <a16:creationId xmlns:a16="http://schemas.microsoft.com/office/drawing/2014/main" id="{AB71D68D-6E84-41DE-91E4-3D32DE4EAEE9}"/>
              </a:ext>
            </a:extLst>
          </p:cNvPr>
          <p:cNvSpPr>
            <a:spLocks noGrp="1"/>
          </p:cNvSpPr>
          <p:nvPr>
            <p:ph type="subTitle" idx="1"/>
          </p:nvPr>
        </p:nvSpPr>
        <p:spPr>
          <a:xfrm>
            <a:off x="1524000" y="3602038"/>
            <a:ext cx="9144000" cy="1655762"/>
          </a:xfrm>
        </p:spPr>
        <p:txBody>
          <a:bodyPr/>
          <a:lstStyle>
            <a:lvl1pPr marL="0" indent="0" algn="ctr">
              <a:buNone/>
              <a:defRPr sz="2400">
                <a:latin typeface="Cavolini" panose="03000502040302020204" pitchFamily="66" charset="0"/>
                <a:cs typeface="Cavolini" panose="03000502040302020204" pitchFamily="66"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B7180F4-47EE-4ECA-861D-DA644D561453}"/>
              </a:ext>
            </a:extLst>
          </p:cNvPr>
          <p:cNvSpPr>
            <a:spLocks noGrp="1"/>
          </p:cNvSpPr>
          <p:nvPr>
            <p:ph type="dt" sz="half" idx="10"/>
          </p:nvPr>
        </p:nvSpPr>
        <p:spPr/>
        <p:txBody>
          <a:bodyPr/>
          <a:lstStyle>
            <a:lvl1pPr>
              <a:defRPr>
                <a:latin typeface="Cavolini" panose="03000502040302020204" pitchFamily="66" charset="0"/>
                <a:cs typeface="Cavolini" panose="03000502040302020204" pitchFamily="66" charset="0"/>
              </a:defRPr>
            </a:lvl1pPr>
          </a:lstStyle>
          <a:p>
            <a:fld id="{F1A28E98-782A-434C-9DDB-021D01800857}" type="datetimeFigureOut">
              <a:rPr lang="en-US" smtClean="0"/>
              <a:pPr/>
              <a:t>1/29/2023</a:t>
            </a:fld>
            <a:endParaRPr lang="en-US" dirty="0"/>
          </a:p>
        </p:txBody>
      </p:sp>
      <p:sp>
        <p:nvSpPr>
          <p:cNvPr id="5" name="Footer Placeholder 4">
            <a:extLst>
              <a:ext uri="{FF2B5EF4-FFF2-40B4-BE49-F238E27FC236}">
                <a16:creationId xmlns:a16="http://schemas.microsoft.com/office/drawing/2014/main" id="{78074823-06C8-4EB3-875A-5AF15BE885F0}"/>
              </a:ext>
            </a:extLst>
          </p:cNvPr>
          <p:cNvSpPr>
            <a:spLocks noGrp="1"/>
          </p:cNvSpPr>
          <p:nvPr>
            <p:ph type="ftr" sz="quarter" idx="11"/>
          </p:nvPr>
        </p:nvSpPr>
        <p:spPr/>
        <p:txBody>
          <a:bodyPr/>
          <a:lstStyle>
            <a:lvl1pPr>
              <a:defRPr>
                <a:latin typeface="Cavolini" panose="03000502040302020204" pitchFamily="66" charset="0"/>
                <a:cs typeface="Cavolini" panose="03000502040302020204" pitchFamily="66" charset="0"/>
              </a:defRPr>
            </a:lvl1pPr>
          </a:lstStyle>
          <a:p>
            <a:endParaRPr lang="en-US" dirty="0"/>
          </a:p>
        </p:txBody>
      </p:sp>
      <p:sp>
        <p:nvSpPr>
          <p:cNvPr id="6" name="Slide Number Placeholder 5">
            <a:extLst>
              <a:ext uri="{FF2B5EF4-FFF2-40B4-BE49-F238E27FC236}">
                <a16:creationId xmlns:a16="http://schemas.microsoft.com/office/drawing/2014/main" id="{7C75936C-957D-449F-8809-6BFE1AA5881C}"/>
              </a:ext>
            </a:extLst>
          </p:cNvPr>
          <p:cNvSpPr>
            <a:spLocks noGrp="1"/>
          </p:cNvSpPr>
          <p:nvPr>
            <p:ph type="sldNum" sz="quarter" idx="12"/>
          </p:nvPr>
        </p:nvSpPr>
        <p:spPr/>
        <p:txBody>
          <a:bodyPr/>
          <a:lstStyle>
            <a:lvl1pPr>
              <a:defRPr>
                <a:latin typeface="Cavolini" panose="03000502040302020204" pitchFamily="66" charset="0"/>
                <a:cs typeface="Cavolini" panose="03000502040302020204" pitchFamily="66" charset="0"/>
              </a:defRPr>
            </a:lvl1pPr>
          </a:lstStyle>
          <a:p>
            <a:fld id="{4ED9D45B-ED69-46E5-ABA9-0D54E484C505}" type="slidenum">
              <a:rPr lang="en-US" smtClean="0"/>
              <a:pPr/>
              <a:t>‹#›</a:t>
            </a:fld>
            <a:endParaRPr lang="en-US" dirty="0"/>
          </a:p>
        </p:txBody>
      </p:sp>
    </p:spTree>
    <p:extLst>
      <p:ext uri="{BB962C8B-B14F-4D97-AF65-F5344CB8AC3E}">
        <p14:creationId xmlns:p14="http://schemas.microsoft.com/office/powerpoint/2010/main" val="3676158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6016-8598-4CBD-AF95-4B3244F301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A59031-819E-40AA-A601-9D11D76F3D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05875-108C-4A43-9D9E-4C753E3FE474}"/>
              </a:ext>
            </a:extLst>
          </p:cNvPr>
          <p:cNvSpPr>
            <a:spLocks noGrp="1"/>
          </p:cNvSpPr>
          <p:nvPr>
            <p:ph type="dt" sz="half" idx="10"/>
          </p:nvPr>
        </p:nvSpPr>
        <p:spPr/>
        <p:txBody>
          <a:bodyPr/>
          <a:lstStyle/>
          <a:p>
            <a:fld id="{F1A28E98-782A-434C-9DDB-021D01800857}" type="datetimeFigureOut">
              <a:rPr lang="en-US" smtClean="0"/>
              <a:t>1/29/2023</a:t>
            </a:fld>
            <a:endParaRPr lang="en-US" dirty="0"/>
          </a:p>
        </p:txBody>
      </p:sp>
      <p:sp>
        <p:nvSpPr>
          <p:cNvPr id="5" name="Footer Placeholder 4">
            <a:extLst>
              <a:ext uri="{FF2B5EF4-FFF2-40B4-BE49-F238E27FC236}">
                <a16:creationId xmlns:a16="http://schemas.microsoft.com/office/drawing/2014/main" id="{78FC5EAE-4C90-42A0-B985-0CA8677416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3A688E-D9D9-4971-A723-93DBCA2E967C}"/>
              </a:ext>
            </a:extLst>
          </p:cNvPr>
          <p:cNvSpPr>
            <a:spLocks noGrp="1"/>
          </p:cNvSpPr>
          <p:nvPr>
            <p:ph type="sldNum" sz="quarter" idx="12"/>
          </p:nvPr>
        </p:nvSpPr>
        <p:spPr/>
        <p:txBody>
          <a:bodyPr/>
          <a:lstStyle/>
          <a:p>
            <a:fld id="{4ED9D45B-ED69-46E5-ABA9-0D54E484C505}" type="slidenum">
              <a:rPr lang="en-US" smtClean="0"/>
              <a:t>‹#›</a:t>
            </a:fld>
            <a:endParaRPr lang="en-US" dirty="0"/>
          </a:p>
        </p:txBody>
      </p:sp>
    </p:spTree>
    <p:extLst>
      <p:ext uri="{BB962C8B-B14F-4D97-AF65-F5344CB8AC3E}">
        <p14:creationId xmlns:p14="http://schemas.microsoft.com/office/powerpoint/2010/main" val="2419334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05926F-18F9-479E-9110-1695D0BA5D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E9A4B6-AE3D-4D98-9D64-0AEDA90B20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5CC04-5FC5-4930-8BE1-3C7FA7F5C80F}"/>
              </a:ext>
            </a:extLst>
          </p:cNvPr>
          <p:cNvSpPr>
            <a:spLocks noGrp="1"/>
          </p:cNvSpPr>
          <p:nvPr>
            <p:ph type="dt" sz="half" idx="10"/>
          </p:nvPr>
        </p:nvSpPr>
        <p:spPr/>
        <p:txBody>
          <a:bodyPr/>
          <a:lstStyle/>
          <a:p>
            <a:fld id="{F1A28E98-782A-434C-9DDB-021D01800857}" type="datetimeFigureOut">
              <a:rPr lang="en-US" smtClean="0"/>
              <a:t>1/29/2023</a:t>
            </a:fld>
            <a:endParaRPr lang="en-US" dirty="0"/>
          </a:p>
        </p:txBody>
      </p:sp>
      <p:sp>
        <p:nvSpPr>
          <p:cNvPr id="5" name="Footer Placeholder 4">
            <a:extLst>
              <a:ext uri="{FF2B5EF4-FFF2-40B4-BE49-F238E27FC236}">
                <a16:creationId xmlns:a16="http://schemas.microsoft.com/office/drawing/2014/main" id="{0882D832-032C-43F6-B9D0-E9A86FB703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3FB3AC-0B05-45D2-9F74-FF826EE8021E}"/>
              </a:ext>
            </a:extLst>
          </p:cNvPr>
          <p:cNvSpPr>
            <a:spLocks noGrp="1"/>
          </p:cNvSpPr>
          <p:nvPr>
            <p:ph type="sldNum" sz="quarter" idx="12"/>
          </p:nvPr>
        </p:nvSpPr>
        <p:spPr/>
        <p:txBody>
          <a:bodyPr/>
          <a:lstStyle/>
          <a:p>
            <a:fld id="{4ED9D45B-ED69-46E5-ABA9-0D54E484C505}" type="slidenum">
              <a:rPr lang="en-US" smtClean="0"/>
              <a:t>‹#›</a:t>
            </a:fld>
            <a:endParaRPr lang="en-US" dirty="0"/>
          </a:p>
        </p:txBody>
      </p:sp>
    </p:spTree>
    <p:extLst>
      <p:ext uri="{BB962C8B-B14F-4D97-AF65-F5344CB8AC3E}">
        <p14:creationId xmlns:p14="http://schemas.microsoft.com/office/powerpoint/2010/main" val="329784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56EF-F52F-4536-AF83-A9A6EB5212F6}"/>
              </a:ext>
            </a:extLst>
          </p:cNvPr>
          <p:cNvSpPr>
            <a:spLocks noGrp="1"/>
          </p:cNvSpPr>
          <p:nvPr>
            <p:ph type="title"/>
          </p:nvPr>
        </p:nvSpPr>
        <p:spPr>
          <a:xfrm>
            <a:off x="0" y="365125"/>
            <a:ext cx="12192000" cy="1325563"/>
          </a:xfrm>
          <a:solidFill>
            <a:schemeClr val="accent2">
              <a:lumMod val="60000"/>
              <a:lumOff val="40000"/>
            </a:schemeClr>
          </a:solidFill>
        </p:spPr>
        <p:txBody>
          <a:bodyPr/>
          <a:lstStyle>
            <a:lvl1pPr>
              <a:defRPr b="1">
                <a:solidFill>
                  <a:schemeClr val="accent1">
                    <a:lumMod val="75000"/>
                  </a:schemeClr>
                </a:solidFill>
                <a:latin typeface="Century Gothic" panose="020B0502020202020204" pitchFamily="34" charset="0"/>
                <a:cs typeface="Aharoni" panose="02010803020104030203" pitchFamily="2" charset="-79"/>
              </a:defRPr>
            </a:lvl1pPr>
          </a:lstStyle>
          <a:p>
            <a:r>
              <a:rPr lang="en-US" dirty="0"/>
              <a:t>Click to edit Master title style</a:t>
            </a:r>
          </a:p>
        </p:txBody>
      </p:sp>
      <p:sp>
        <p:nvSpPr>
          <p:cNvPr id="3" name="Content Placeholder 2">
            <a:extLst>
              <a:ext uri="{FF2B5EF4-FFF2-40B4-BE49-F238E27FC236}">
                <a16:creationId xmlns:a16="http://schemas.microsoft.com/office/drawing/2014/main" id="{ABD100BA-3B2B-4C2E-BD9F-ED3325AAEDBB}"/>
              </a:ext>
            </a:extLst>
          </p:cNvPr>
          <p:cNvSpPr>
            <a:spLocks noGrp="1"/>
          </p:cNvSpPr>
          <p:nvPr>
            <p:ph idx="1"/>
          </p:nvPr>
        </p:nvSpPr>
        <p:spPr/>
        <p:txBody>
          <a:bodyPr/>
          <a:lstStyle>
            <a:lvl1pPr>
              <a:defRPr>
                <a:latin typeface="Century Gothic" panose="020B0502020202020204" pitchFamily="34" charset="0"/>
                <a:cs typeface="Cavolini" panose="03000502040302020204" pitchFamily="66" charset="0"/>
              </a:defRPr>
            </a:lvl1pPr>
            <a:lvl2pPr>
              <a:defRPr>
                <a:latin typeface="Century Gothic" panose="020B0502020202020204" pitchFamily="34" charset="0"/>
                <a:cs typeface="Cavolini" panose="03000502040302020204" pitchFamily="66" charset="0"/>
              </a:defRPr>
            </a:lvl2pPr>
            <a:lvl3pPr>
              <a:defRPr>
                <a:latin typeface="Century Gothic" panose="020B0502020202020204" pitchFamily="34" charset="0"/>
                <a:cs typeface="Cavolini" panose="03000502040302020204" pitchFamily="66" charset="0"/>
              </a:defRPr>
            </a:lvl3pPr>
            <a:lvl4pPr>
              <a:defRPr>
                <a:latin typeface="Century Gothic" panose="020B0502020202020204" pitchFamily="34" charset="0"/>
                <a:cs typeface="Cavolini" panose="03000502040302020204" pitchFamily="66" charset="0"/>
              </a:defRPr>
            </a:lvl4pPr>
            <a:lvl5pPr>
              <a:defRPr>
                <a:latin typeface="Century Gothic" panose="020B0502020202020204" pitchFamily="34" charset="0"/>
                <a:cs typeface="Cavolini" panose="03000502040302020204" pitchFamily="66"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F0CE251-C663-4F63-9AD4-BDBFE04C8B2D}"/>
              </a:ext>
            </a:extLst>
          </p:cNvPr>
          <p:cNvSpPr>
            <a:spLocks noGrp="1"/>
          </p:cNvSpPr>
          <p:nvPr>
            <p:ph type="dt" sz="half" idx="10"/>
          </p:nvPr>
        </p:nvSpPr>
        <p:spPr/>
        <p:txBody>
          <a:bodyPr/>
          <a:lstStyle/>
          <a:p>
            <a:fld id="{F1A28E98-782A-434C-9DDB-021D01800857}" type="datetimeFigureOut">
              <a:rPr lang="en-US" smtClean="0"/>
              <a:t>1/29/2023</a:t>
            </a:fld>
            <a:endParaRPr lang="en-US" dirty="0"/>
          </a:p>
        </p:txBody>
      </p:sp>
      <p:sp>
        <p:nvSpPr>
          <p:cNvPr id="5" name="Footer Placeholder 4">
            <a:extLst>
              <a:ext uri="{FF2B5EF4-FFF2-40B4-BE49-F238E27FC236}">
                <a16:creationId xmlns:a16="http://schemas.microsoft.com/office/drawing/2014/main" id="{F480CDC2-1A7C-4DC3-9E99-447F9F6DC8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4D6FE4-702B-4AE1-B712-B0B32FC612D8}"/>
              </a:ext>
            </a:extLst>
          </p:cNvPr>
          <p:cNvSpPr>
            <a:spLocks noGrp="1"/>
          </p:cNvSpPr>
          <p:nvPr>
            <p:ph type="sldNum" sz="quarter" idx="12"/>
          </p:nvPr>
        </p:nvSpPr>
        <p:spPr/>
        <p:txBody>
          <a:bodyPr/>
          <a:lstStyle/>
          <a:p>
            <a:fld id="{4ED9D45B-ED69-46E5-ABA9-0D54E484C505}" type="slidenum">
              <a:rPr lang="en-US" smtClean="0"/>
              <a:t>‹#›</a:t>
            </a:fld>
            <a:endParaRPr lang="en-US" dirty="0"/>
          </a:p>
        </p:txBody>
      </p:sp>
    </p:spTree>
    <p:extLst>
      <p:ext uri="{BB962C8B-B14F-4D97-AF65-F5344CB8AC3E}">
        <p14:creationId xmlns:p14="http://schemas.microsoft.com/office/powerpoint/2010/main" val="105214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57CA-DD4A-4F0E-9B0C-74D0C9A3A725}"/>
              </a:ext>
            </a:extLst>
          </p:cNvPr>
          <p:cNvSpPr>
            <a:spLocks noGrp="1"/>
          </p:cNvSpPr>
          <p:nvPr>
            <p:ph type="title"/>
          </p:nvPr>
        </p:nvSpPr>
        <p:spPr>
          <a:xfrm>
            <a:off x="831850" y="1709738"/>
            <a:ext cx="10515600" cy="2852737"/>
          </a:xfrm>
        </p:spPr>
        <p:txBody>
          <a:bodyPr anchor="b"/>
          <a:lstStyle>
            <a:lvl1pPr>
              <a:defRPr sz="6000">
                <a:latin typeface="Cavolini" panose="03000502040302020204" pitchFamily="66" charset="0"/>
                <a:cs typeface="Cavolini" panose="03000502040302020204" pitchFamily="66"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2B442161-193F-47CA-B90C-7D04CC58D1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Cavolini" panose="03000502040302020204" pitchFamily="66" charset="0"/>
                <a:cs typeface="Cavolini" panose="03000502040302020204" pitchFamily="66"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0B99C70-F165-4377-8115-ED6B6C9FA09B}"/>
              </a:ext>
            </a:extLst>
          </p:cNvPr>
          <p:cNvSpPr>
            <a:spLocks noGrp="1"/>
          </p:cNvSpPr>
          <p:nvPr>
            <p:ph type="dt" sz="half" idx="10"/>
          </p:nvPr>
        </p:nvSpPr>
        <p:spPr/>
        <p:txBody>
          <a:bodyPr/>
          <a:lstStyle/>
          <a:p>
            <a:fld id="{F1A28E98-782A-434C-9DDB-021D01800857}" type="datetimeFigureOut">
              <a:rPr lang="en-US" smtClean="0"/>
              <a:t>1/29/2023</a:t>
            </a:fld>
            <a:endParaRPr lang="en-US" dirty="0"/>
          </a:p>
        </p:txBody>
      </p:sp>
      <p:sp>
        <p:nvSpPr>
          <p:cNvPr id="5" name="Footer Placeholder 4">
            <a:extLst>
              <a:ext uri="{FF2B5EF4-FFF2-40B4-BE49-F238E27FC236}">
                <a16:creationId xmlns:a16="http://schemas.microsoft.com/office/drawing/2014/main" id="{4EE14A88-B646-4B09-B614-6598CF2F2F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25DC8F-9B27-4CE9-8AB0-508AAE4BD996}"/>
              </a:ext>
            </a:extLst>
          </p:cNvPr>
          <p:cNvSpPr>
            <a:spLocks noGrp="1"/>
          </p:cNvSpPr>
          <p:nvPr>
            <p:ph type="sldNum" sz="quarter" idx="12"/>
          </p:nvPr>
        </p:nvSpPr>
        <p:spPr/>
        <p:txBody>
          <a:bodyPr/>
          <a:lstStyle/>
          <a:p>
            <a:fld id="{4ED9D45B-ED69-46E5-ABA9-0D54E484C505}" type="slidenum">
              <a:rPr lang="en-US" smtClean="0"/>
              <a:t>‹#›</a:t>
            </a:fld>
            <a:endParaRPr lang="en-US" dirty="0"/>
          </a:p>
        </p:txBody>
      </p:sp>
    </p:spTree>
    <p:extLst>
      <p:ext uri="{BB962C8B-B14F-4D97-AF65-F5344CB8AC3E}">
        <p14:creationId xmlns:p14="http://schemas.microsoft.com/office/powerpoint/2010/main" val="1244086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3B4B-CA4D-4BDA-A6F0-8F4E08CB36C0}"/>
              </a:ext>
            </a:extLst>
          </p:cNvPr>
          <p:cNvSpPr>
            <a:spLocks noGrp="1"/>
          </p:cNvSpPr>
          <p:nvPr>
            <p:ph type="title"/>
          </p:nvPr>
        </p:nvSpPr>
        <p:spPr/>
        <p:txBody>
          <a:bodyPr/>
          <a:lstStyle>
            <a:lvl1pPr>
              <a:defRPr>
                <a:latin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46D5C347-915B-4CA3-8482-A1A6EDA06ABE}"/>
              </a:ext>
            </a:extLst>
          </p:cNvPr>
          <p:cNvSpPr>
            <a:spLocks noGrp="1"/>
          </p:cNvSpPr>
          <p:nvPr>
            <p:ph sz="half" idx="1"/>
          </p:nvPr>
        </p:nvSpPr>
        <p:spPr>
          <a:xfrm>
            <a:off x="838200" y="1825625"/>
            <a:ext cx="5181600" cy="4351338"/>
          </a:xfrm>
        </p:spPr>
        <p:txBody>
          <a:bodyPr/>
          <a:lstStyle>
            <a:lvl1pPr>
              <a:defRPr>
                <a:latin typeface="Century Gothic" panose="020B0502020202020204" pitchFamily="34" charset="0"/>
                <a:cs typeface="Century Gothic" panose="020B0502020202020204" pitchFamily="34" charset="0"/>
              </a:defRPr>
            </a:lvl1pPr>
            <a:lvl2pPr>
              <a:defRPr>
                <a:latin typeface="Century Gothic" panose="020B0502020202020204" pitchFamily="34" charset="0"/>
                <a:cs typeface="Century Gothic" panose="020B0502020202020204" pitchFamily="34" charset="0"/>
              </a:defRPr>
            </a:lvl2pPr>
            <a:lvl3pPr>
              <a:defRPr>
                <a:latin typeface="Century Gothic" panose="020B0502020202020204" pitchFamily="34" charset="0"/>
                <a:cs typeface="Century Gothic" panose="020B0502020202020204" pitchFamily="34" charset="0"/>
              </a:defRPr>
            </a:lvl3pPr>
            <a:lvl4pPr>
              <a:defRPr>
                <a:latin typeface="Century Gothic" panose="020B0502020202020204" pitchFamily="34" charset="0"/>
                <a:cs typeface="Century Gothic" panose="020B0502020202020204" pitchFamily="34" charset="0"/>
              </a:defRPr>
            </a:lvl4pPr>
            <a:lvl5pPr>
              <a:defRPr>
                <a:latin typeface="Century Gothic" panose="020B0502020202020204" pitchFamily="34" charset="0"/>
                <a:cs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3028FFA-391C-47AB-AF9F-82AD1FC446D4}"/>
              </a:ext>
            </a:extLst>
          </p:cNvPr>
          <p:cNvSpPr>
            <a:spLocks noGrp="1"/>
          </p:cNvSpPr>
          <p:nvPr>
            <p:ph sz="half" idx="2"/>
          </p:nvPr>
        </p:nvSpPr>
        <p:spPr>
          <a:xfrm>
            <a:off x="6172200" y="1825625"/>
            <a:ext cx="5181600" cy="4351338"/>
          </a:xfrm>
        </p:spPr>
        <p:txBody>
          <a:bodyPr/>
          <a:lstStyle>
            <a:lvl1pPr>
              <a:defRPr>
                <a:latin typeface="Century Gothic" panose="020B0502020202020204" pitchFamily="34" charset="0"/>
                <a:cs typeface="Century Gothic" panose="020B0502020202020204" pitchFamily="34" charset="0"/>
              </a:defRPr>
            </a:lvl1pPr>
            <a:lvl2pPr>
              <a:defRPr>
                <a:latin typeface="Century Gothic" panose="020B0502020202020204" pitchFamily="34" charset="0"/>
                <a:cs typeface="Century Gothic" panose="020B0502020202020204" pitchFamily="34" charset="0"/>
              </a:defRPr>
            </a:lvl2pPr>
            <a:lvl3pPr>
              <a:defRPr>
                <a:latin typeface="Century Gothic" panose="020B0502020202020204" pitchFamily="34" charset="0"/>
                <a:cs typeface="Century Gothic" panose="020B0502020202020204" pitchFamily="34" charset="0"/>
              </a:defRPr>
            </a:lvl3pPr>
            <a:lvl4pPr>
              <a:defRPr>
                <a:latin typeface="Century Gothic" panose="020B0502020202020204" pitchFamily="34" charset="0"/>
                <a:cs typeface="Century Gothic" panose="020B0502020202020204" pitchFamily="34" charset="0"/>
              </a:defRPr>
            </a:lvl4pPr>
            <a:lvl5pPr>
              <a:defRPr>
                <a:latin typeface="Century Gothic" panose="020B0502020202020204" pitchFamily="34" charset="0"/>
                <a:cs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6FFDA2F7-B4AE-4F11-951E-12906364ED55}"/>
              </a:ext>
            </a:extLst>
          </p:cNvPr>
          <p:cNvSpPr>
            <a:spLocks noGrp="1"/>
          </p:cNvSpPr>
          <p:nvPr>
            <p:ph type="dt" sz="half" idx="10"/>
          </p:nvPr>
        </p:nvSpPr>
        <p:spPr/>
        <p:txBody>
          <a:bodyPr/>
          <a:lstStyle>
            <a:lvl1pPr>
              <a:defRPr>
                <a:latin typeface="Cavolini" panose="03000502040302020204" pitchFamily="66" charset="0"/>
                <a:cs typeface="Cavolini" panose="03000502040302020204" pitchFamily="66" charset="0"/>
              </a:defRPr>
            </a:lvl1pPr>
          </a:lstStyle>
          <a:p>
            <a:fld id="{F1A28E98-782A-434C-9DDB-021D01800857}" type="datetimeFigureOut">
              <a:rPr lang="en-US" smtClean="0"/>
              <a:pPr/>
              <a:t>1/29/2023</a:t>
            </a:fld>
            <a:endParaRPr lang="en-US" dirty="0"/>
          </a:p>
        </p:txBody>
      </p:sp>
      <p:sp>
        <p:nvSpPr>
          <p:cNvPr id="6" name="Footer Placeholder 5">
            <a:extLst>
              <a:ext uri="{FF2B5EF4-FFF2-40B4-BE49-F238E27FC236}">
                <a16:creationId xmlns:a16="http://schemas.microsoft.com/office/drawing/2014/main" id="{CFB30D30-78D3-4728-9891-4F961FCDA512}"/>
              </a:ext>
            </a:extLst>
          </p:cNvPr>
          <p:cNvSpPr>
            <a:spLocks noGrp="1"/>
          </p:cNvSpPr>
          <p:nvPr>
            <p:ph type="ftr" sz="quarter" idx="11"/>
          </p:nvPr>
        </p:nvSpPr>
        <p:spPr/>
        <p:txBody>
          <a:bodyPr/>
          <a:lstStyle>
            <a:lvl1pPr>
              <a:defRPr>
                <a:latin typeface="Cavolini" panose="03000502040302020204" pitchFamily="66" charset="0"/>
                <a:cs typeface="Cavolini" panose="03000502040302020204" pitchFamily="66" charset="0"/>
              </a:defRPr>
            </a:lvl1pPr>
          </a:lstStyle>
          <a:p>
            <a:endParaRPr lang="en-US" dirty="0"/>
          </a:p>
        </p:txBody>
      </p:sp>
      <p:sp>
        <p:nvSpPr>
          <p:cNvPr id="7" name="Slide Number Placeholder 6">
            <a:extLst>
              <a:ext uri="{FF2B5EF4-FFF2-40B4-BE49-F238E27FC236}">
                <a16:creationId xmlns:a16="http://schemas.microsoft.com/office/drawing/2014/main" id="{88AD3AC2-58F5-4D76-9D27-9012497CCF62}"/>
              </a:ext>
            </a:extLst>
          </p:cNvPr>
          <p:cNvSpPr>
            <a:spLocks noGrp="1"/>
          </p:cNvSpPr>
          <p:nvPr>
            <p:ph type="sldNum" sz="quarter" idx="12"/>
          </p:nvPr>
        </p:nvSpPr>
        <p:spPr/>
        <p:txBody>
          <a:bodyPr/>
          <a:lstStyle>
            <a:lvl1pPr>
              <a:defRPr>
                <a:latin typeface="Cavolini" panose="03000502040302020204" pitchFamily="66" charset="0"/>
                <a:cs typeface="Cavolini" panose="03000502040302020204" pitchFamily="66" charset="0"/>
              </a:defRPr>
            </a:lvl1pPr>
          </a:lstStyle>
          <a:p>
            <a:fld id="{4ED9D45B-ED69-46E5-ABA9-0D54E484C505}" type="slidenum">
              <a:rPr lang="en-US" smtClean="0"/>
              <a:pPr/>
              <a:t>‹#›</a:t>
            </a:fld>
            <a:endParaRPr lang="en-US" dirty="0"/>
          </a:p>
        </p:txBody>
      </p:sp>
    </p:spTree>
    <p:extLst>
      <p:ext uri="{BB962C8B-B14F-4D97-AF65-F5344CB8AC3E}">
        <p14:creationId xmlns:p14="http://schemas.microsoft.com/office/powerpoint/2010/main" val="884010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BEA2-BF79-4B8D-8191-E4DA60682E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F3C341-9227-43B4-809D-E63AF569C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5B24BD-EBFD-4A94-A69E-123BAC7294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7DB0D6-BB0C-4F50-A68F-E0AE2090A8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DF6112-00D8-4B5D-95A8-81D9BB4D92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94AC84-60F4-4069-8E08-621AA8799F90}"/>
              </a:ext>
            </a:extLst>
          </p:cNvPr>
          <p:cNvSpPr>
            <a:spLocks noGrp="1"/>
          </p:cNvSpPr>
          <p:nvPr>
            <p:ph type="dt" sz="half" idx="10"/>
          </p:nvPr>
        </p:nvSpPr>
        <p:spPr/>
        <p:txBody>
          <a:bodyPr/>
          <a:lstStyle/>
          <a:p>
            <a:fld id="{F1A28E98-782A-434C-9DDB-021D01800857}" type="datetimeFigureOut">
              <a:rPr lang="en-US" smtClean="0"/>
              <a:t>1/29/2023</a:t>
            </a:fld>
            <a:endParaRPr lang="en-US" dirty="0"/>
          </a:p>
        </p:txBody>
      </p:sp>
      <p:sp>
        <p:nvSpPr>
          <p:cNvPr id="8" name="Footer Placeholder 7">
            <a:extLst>
              <a:ext uri="{FF2B5EF4-FFF2-40B4-BE49-F238E27FC236}">
                <a16:creationId xmlns:a16="http://schemas.microsoft.com/office/drawing/2014/main" id="{24B47B53-247D-4920-9B0D-0AF2255A6AE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CAE2FDD-BF5A-4A24-BF72-C6963537C07A}"/>
              </a:ext>
            </a:extLst>
          </p:cNvPr>
          <p:cNvSpPr>
            <a:spLocks noGrp="1"/>
          </p:cNvSpPr>
          <p:nvPr>
            <p:ph type="sldNum" sz="quarter" idx="12"/>
          </p:nvPr>
        </p:nvSpPr>
        <p:spPr/>
        <p:txBody>
          <a:bodyPr/>
          <a:lstStyle/>
          <a:p>
            <a:fld id="{4ED9D45B-ED69-46E5-ABA9-0D54E484C505}" type="slidenum">
              <a:rPr lang="en-US" smtClean="0"/>
              <a:t>‹#›</a:t>
            </a:fld>
            <a:endParaRPr lang="en-US" dirty="0"/>
          </a:p>
        </p:txBody>
      </p:sp>
    </p:spTree>
    <p:extLst>
      <p:ext uri="{BB962C8B-B14F-4D97-AF65-F5344CB8AC3E}">
        <p14:creationId xmlns:p14="http://schemas.microsoft.com/office/powerpoint/2010/main" val="2252681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D427-11F8-4414-B98E-1768656640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CDD3AC-DB17-4130-98FE-20FC8D79C089}"/>
              </a:ext>
            </a:extLst>
          </p:cNvPr>
          <p:cNvSpPr>
            <a:spLocks noGrp="1"/>
          </p:cNvSpPr>
          <p:nvPr>
            <p:ph type="dt" sz="half" idx="10"/>
          </p:nvPr>
        </p:nvSpPr>
        <p:spPr/>
        <p:txBody>
          <a:bodyPr/>
          <a:lstStyle/>
          <a:p>
            <a:fld id="{F1A28E98-782A-434C-9DDB-021D01800857}" type="datetimeFigureOut">
              <a:rPr lang="en-US" smtClean="0"/>
              <a:t>1/29/2023</a:t>
            </a:fld>
            <a:endParaRPr lang="en-US" dirty="0"/>
          </a:p>
        </p:txBody>
      </p:sp>
      <p:sp>
        <p:nvSpPr>
          <p:cNvPr id="4" name="Footer Placeholder 3">
            <a:extLst>
              <a:ext uri="{FF2B5EF4-FFF2-40B4-BE49-F238E27FC236}">
                <a16:creationId xmlns:a16="http://schemas.microsoft.com/office/drawing/2014/main" id="{7F5B7096-CDDF-4BA4-8375-3F081E4EB84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4B83AAC-62A1-455C-8F71-3D7DF8C68FC0}"/>
              </a:ext>
            </a:extLst>
          </p:cNvPr>
          <p:cNvSpPr>
            <a:spLocks noGrp="1"/>
          </p:cNvSpPr>
          <p:nvPr>
            <p:ph type="sldNum" sz="quarter" idx="12"/>
          </p:nvPr>
        </p:nvSpPr>
        <p:spPr/>
        <p:txBody>
          <a:bodyPr/>
          <a:lstStyle/>
          <a:p>
            <a:fld id="{4ED9D45B-ED69-46E5-ABA9-0D54E484C505}" type="slidenum">
              <a:rPr lang="en-US" smtClean="0"/>
              <a:t>‹#›</a:t>
            </a:fld>
            <a:endParaRPr lang="en-US" dirty="0"/>
          </a:p>
        </p:txBody>
      </p:sp>
    </p:spTree>
    <p:extLst>
      <p:ext uri="{BB962C8B-B14F-4D97-AF65-F5344CB8AC3E}">
        <p14:creationId xmlns:p14="http://schemas.microsoft.com/office/powerpoint/2010/main" val="124720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7922A-305B-4068-81AE-C834B1B90407}"/>
              </a:ext>
            </a:extLst>
          </p:cNvPr>
          <p:cNvSpPr>
            <a:spLocks noGrp="1"/>
          </p:cNvSpPr>
          <p:nvPr>
            <p:ph type="dt" sz="half" idx="10"/>
          </p:nvPr>
        </p:nvSpPr>
        <p:spPr/>
        <p:txBody>
          <a:bodyPr/>
          <a:lstStyle/>
          <a:p>
            <a:fld id="{F1A28E98-782A-434C-9DDB-021D01800857}" type="datetimeFigureOut">
              <a:rPr lang="en-US" smtClean="0"/>
              <a:t>1/29/2023</a:t>
            </a:fld>
            <a:endParaRPr lang="en-US" dirty="0"/>
          </a:p>
        </p:txBody>
      </p:sp>
      <p:sp>
        <p:nvSpPr>
          <p:cNvPr id="3" name="Footer Placeholder 2">
            <a:extLst>
              <a:ext uri="{FF2B5EF4-FFF2-40B4-BE49-F238E27FC236}">
                <a16:creationId xmlns:a16="http://schemas.microsoft.com/office/drawing/2014/main" id="{708EE54B-4E0B-4EC9-8D1C-66D1B3F601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BC6FB6C-6B0C-4ADF-8D37-2D8F8FF594C6}"/>
              </a:ext>
            </a:extLst>
          </p:cNvPr>
          <p:cNvSpPr>
            <a:spLocks noGrp="1"/>
          </p:cNvSpPr>
          <p:nvPr>
            <p:ph type="sldNum" sz="quarter" idx="12"/>
          </p:nvPr>
        </p:nvSpPr>
        <p:spPr/>
        <p:txBody>
          <a:bodyPr/>
          <a:lstStyle/>
          <a:p>
            <a:fld id="{4ED9D45B-ED69-46E5-ABA9-0D54E484C505}" type="slidenum">
              <a:rPr lang="en-US" smtClean="0"/>
              <a:t>‹#›</a:t>
            </a:fld>
            <a:endParaRPr lang="en-US" dirty="0"/>
          </a:p>
        </p:txBody>
      </p:sp>
    </p:spTree>
    <p:extLst>
      <p:ext uri="{BB962C8B-B14F-4D97-AF65-F5344CB8AC3E}">
        <p14:creationId xmlns:p14="http://schemas.microsoft.com/office/powerpoint/2010/main" val="1771366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98B38-EB78-47F9-BDEE-733EFFE573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96FCD7-7B6C-44C5-8AC4-59A7C05B0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DEC337-E1C5-4AF6-A3C2-226528643D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CF1C4-D37B-49DB-B93C-FC89234A4CD5}"/>
              </a:ext>
            </a:extLst>
          </p:cNvPr>
          <p:cNvSpPr>
            <a:spLocks noGrp="1"/>
          </p:cNvSpPr>
          <p:nvPr>
            <p:ph type="dt" sz="half" idx="10"/>
          </p:nvPr>
        </p:nvSpPr>
        <p:spPr/>
        <p:txBody>
          <a:bodyPr/>
          <a:lstStyle/>
          <a:p>
            <a:fld id="{F1A28E98-782A-434C-9DDB-021D01800857}" type="datetimeFigureOut">
              <a:rPr lang="en-US" smtClean="0"/>
              <a:t>1/29/2023</a:t>
            </a:fld>
            <a:endParaRPr lang="en-US" dirty="0"/>
          </a:p>
        </p:txBody>
      </p:sp>
      <p:sp>
        <p:nvSpPr>
          <p:cNvPr id="6" name="Footer Placeholder 5">
            <a:extLst>
              <a:ext uri="{FF2B5EF4-FFF2-40B4-BE49-F238E27FC236}">
                <a16:creationId xmlns:a16="http://schemas.microsoft.com/office/drawing/2014/main" id="{70E50FE2-1A99-454B-ACAF-E07D1BC97F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306940-3ED3-4B9E-A965-88C340AEFBEE}"/>
              </a:ext>
            </a:extLst>
          </p:cNvPr>
          <p:cNvSpPr>
            <a:spLocks noGrp="1"/>
          </p:cNvSpPr>
          <p:nvPr>
            <p:ph type="sldNum" sz="quarter" idx="12"/>
          </p:nvPr>
        </p:nvSpPr>
        <p:spPr/>
        <p:txBody>
          <a:bodyPr/>
          <a:lstStyle/>
          <a:p>
            <a:fld id="{4ED9D45B-ED69-46E5-ABA9-0D54E484C505}" type="slidenum">
              <a:rPr lang="en-US" smtClean="0"/>
              <a:t>‹#›</a:t>
            </a:fld>
            <a:endParaRPr lang="en-US" dirty="0"/>
          </a:p>
        </p:txBody>
      </p:sp>
    </p:spTree>
    <p:extLst>
      <p:ext uri="{BB962C8B-B14F-4D97-AF65-F5344CB8AC3E}">
        <p14:creationId xmlns:p14="http://schemas.microsoft.com/office/powerpoint/2010/main" val="1529099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2A09-C90E-43D1-B8FB-4BF715993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622DA3-5689-4634-9D7C-525B0ECA04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45A5F8-B1AE-4165-BD64-42EA52BFB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AA1453-481B-486F-9DEE-FAE7D4573C85}"/>
              </a:ext>
            </a:extLst>
          </p:cNvPr>
          <p:cNvSpPr>
            <a:spLocks noGrp="1"/>
          </p:cNvSpPr>
          <p:nvPr>
            <p:ph type="dt" sz="half" idx="10"/>
          </p:nvPr>
        </p:nvSpPr>
        <p:spPr/>
        <p:txBody>
          <a:bodyPr/>
          <a:lstStyle/>
          <a:p>
            <a:fld id="{F1A28E98-782A-434C-9DDB-021D01800857}" type="datetimeFigureOut">
              <a:rPr lang="en-US" smtClean="0"/>
              <a:t>1/29/2023</a:t>
            </a:fld>
            <a:endParaRPr lang="en-US" dirty="0"/>
          </a:p>
        </p:txBody>
      </p:sp>
      <p:sp>
        <p:nvSpPr>
          <p:cNvPr id="6" name="Footer Placeholder 5">
            <a:extLst>
              <a:ext uri="{FF2B5EF4-FFF2-40B4-BE49-F238E27FC236}">
                <a16:creationId xmlns:a16="http://schemas.microsoft.com/office/drawing/2014/main" id="{4871D77E-0886-4B26-8A60-69B550BD2B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6FEB12E-A95E-42F5-B0C2-25661850EDEC}"/>
              </a:ext>
            </a:extLst>
          </p:cNvPr>
          <p:cNvSpPr>
            <a:spLocks noGrp="1"/>
          </p:cNvSpPr>
          <p:nvPr>
            <p:ph type="sldNum" sz="quarter" idx="12"/>
          </p:nvPr>
        </p:nvSpPr>
        <p:spPr/>
        <p:txBody>
          <a:bodyPr/>
          <a:lstStyle/>
          <a:p>
            <a:fld id="{4ED9D45B-ED69-46E5-ABA9-0D54E484C505}" type="slidenum">
              <a:rPr lang="en-US" smtClean="0"/>
              <a:t>‹#›</a:t>
            </a:fld>
            <a:endParaRPr lang="en-US" dirty="0"/>
          </a:p>
        </p:txBody>
      </p:sp>
    </p:spTree>
    <p:extLst>
      <p:ext uri="{BB962C8B-B14F-4D97-AF65-F5344CB8AC3E}">
        <p14:creationId xmlns:p14="http://schemas.microsoft.com/office/powerpoint/2010/main" val="1210742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821D69-EE7C-488F-AA05-D9602CDA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D7F63E-19FD-4A6B-B28C-D25E3C5FA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D0E88-2BA3-40D2-8324-5E8A972F5C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A28E98-782A-434C-9DDB-021D01800857}" type="datetimeFigureOut">
              <a:rPr lang="en-US" smtClean="0"/>
              <a:t>1/29/2023</a:t>
            </a:fld>
            <a:endParaRPr lang="en-US" dirty="0"/>
          </a:p>
        </p:txBody>
      </p:sp>
      <p:sp>
        <p:nvSpPr>
          <p:cNvPr id="5" name="Footer Placeholder 4">
            <a:extLst>
              <a:ext uri="{FF2B5EF4-FFF2-40B4-BE49-F238E27FC236}">
                <a16:creationId xmlns:a16="http://schemas.microsoft.com/office/drawing/2014/main" id="{AA83B4E8-4CD3-457E-B289-E84A21FCE7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D43C48A-6D52-4AC8-84C0-A341BBCBF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9D45B-ED69-46E5-ABA9-0D54E484C505}" type="slidenum">
              <a:rPr lang="en-US" smtClean="0"/>
              <a:t>‹#›</a:t>
            </a:fld>
            <a:endParaRPr lang="en-US" dirty="0"/>
          </a:p>
        </p:txBody>
      </p:sp>
    </p:spTree>
    <p:extLst>
      <p:ext uri="{BB962C8B-B14F-4D97-AF65-F5344CB8AC3E}">
        <p14:creationId xmlns:p14="http://schemas.microsoft.com/office/powerpoint/2010/main" val="350943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2.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91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6B46-4E29-493E-BEDE-EBCC577AEF94}"/>
              </a:ext>
            </a:extLst>
          </p:cNvPr>
          <p:cNvSpPr>
            <a:spLocks noGrp="1"/>
          </p:cNvSpPr>
          <p:nvPr>
            <p:ph type="title"/>
          </p:nvPr>
        </p:nvSpPr>
        <p:spPr>
          <a:xfrm>
            <a:off x="0" y="365126"/>
            <a:ext cx="12192000" cy="925386"/>
          </a:xfrm>
        </p:spPr>
        <p:txBody>
          <a:bodyPr>
            <a:normAutofit/>
          </a:bodyPr>
          <a:lstStyle/>
          <a:p>
            <a:r>
              <a:rPr lang="en-US" sz="3600" dirty="0"/>
              <a:t>Database management System (DBMS)</a:t>
            </a:r>
          </a:p>
        </p:txBody>
      </p:sp>
      <p:sp>
        <p:nvSpPr>
          <p:cNvPr id="3" name="Content Placeholder 2">
            <a:extLst>
              <a:ext uri="{FF2B5EF4-FFF2-40B4-BE49-F238E27FC236}">
                <a16:creationId xmlns:a16="http://schemas.microsoft.com/office/drawing/2014/main" id="{3CB1D30A-F530-4140-B288-D023A52DCB5C}"/>
              </a:ext>
            </a:extLst>
          </p:cNvPr>
          <p:cNvSpPr>
            <a:spLocks noGrp="1"/>
          </p:cNvSpPr>
          <p:nvPr>
            <p:ph idx="1"/>
          </p:nvPr>
        </p:nvSpPr>
        <p:spPr>
          <a:xfrm>
            <a:off x="838200" y="1520323"/>
            <a:ext cx="10515600" cy="2040522"/>
          </a:xfrm>
        </p:spPr>
        <p:txBody>
          <a:bodyPr/>
          <a:lstStyle/>
          <a:p>
            <a:pPr marL="0" indent="0">
              <a:buNone/>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The </a:t>
            </a:r>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Database Management System</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(DBMS) is the software package used to:</a:t>
            </a:r>
          </a:p>
          <a:p>
            <a:pPr lvl="1">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D</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efine the database structure.</a:t>
            </a:r>
          </a:p>
          <a:p>
            <a:pPr lvl="1">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M</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anipulate the data.</a:t>
            </a:r>
          </a:p>
          <a:p>
            <a:pPr lvl="1">
              <a:buFont typeface="Wingdings" panose="05000000000000000000" pitchFamily="2" charset="2"/>
              <a:buChar char="ü"/>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Data retrieval.</a:t>
            </a:r>
          </a:p>
          <a:p>
            <a:pPr lvl="1">
              <a:buFont typeface="Wingdings" panose="05000000000000000000" pitchFamily="2" charset="2"/>
              <a:buChar char="ü"/>
            </a:pPr>
            <a:r>
              <a:rPr lang="en-US" sz="1800" dirty="0">
                <a:ea typeface="Calibri" panose="020F0502020204030204" pitchFamily="34" charset="0"/>
                <a:cs typeface="Times New Roman" panose="02020603050405020304" pitchFamily="18" charset="0"/>
              </a:rPr>
              <a:t>A</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dministration.</a:t>
            </a:r>
            <a:endParaRPr lang="en-US" sz="3200" dirty="0"/>
          </a:p>
        </p:txBody>
      </p:sp>
      <p:pic>
        <p:nvPicPr>
          <p:cNvPr id="5122" name="Picture 2">
            <a:extLst>
              <a:ext uri="{FF2B5EF4-FFF2-40B4-BE49-F238E27FC236}">
                <a16:creationId xmlns:a16="http://schemas.microsoft.com/office/drawing/2014/main" id="{B8518D2B-338B-43DE-BE6F-D7B6B16A40C7}"/>
              </a:ext>
            </a:extLst>
          </p:cNvPr>
          <p:cNvPicPr>
            <a:picLocks noChangeAspect="1" noChangeArrowheads="1"/>
          </p:cNvPicPr>
          <p:nvPr/>
        </p:nvPicPr>
        <p:blipFill>
          <a:blip r:embed="rId2" cstate="hqprint">
            <a:grayscl/>
            <a:extLst>
              <a:ext uri="{28A0092B-C50C-407E-A947-70E740481C1C}">
                <a14:useLocalDpi xmlns:a14="http://schemas.microsoft.com/office/drawing/2010/main" val="0"/>
              </a:ext>
            </a:extLst>
          </a:blip>
          <a:srcRect l="17618" r="8328"/>
          <a:stretch>
            <a:fillRect/>
          </a:stretch>
        </p:blipFill>
        <p:spPr bwMode="auto">
          <a:xfrm>
            <a:off x="1683161" y="3724507"/>
            <a:ext cx="1643860" cy="1246503"/>
          </a:xfrm>
          <a:prstGeom prst="rect">
            <a:avLst/>
          </a:prstGeom>
          <a:noFill/>
          <a:extLst>
            <a:ext uri="{909E8E84-426E-40DD-AFC4-6F175D3DCCD1}">
              <a14:hiddenFill xmlns:a14="http://schemas.microsoft.com/office/drawing/2010/main">
                <a:solidFill>
                  <a:srgbClr val="FFFFFF"/>
                </a:solidFill>
              </a14:hiddenFill>
            </a:ext>
          </a:extLst>
        </p:spPr>
      </p:pic>
      <p:sp>
        <p:nvSpPr>
          <p:cNvPr id="7" name="Up-Down Arrow 48">
            <a:extLst>
              <a:ext uri="{FF2B5EF4-FFF2-40B4-BE49-F238E27FC236}">
                <a16:creationId xmlns:a16="http://schemas.microsoft.com/office/drawing/2014/main" id="{0382312A-7F0E-44EF-95B1-B4D3B7F74784}"/>
              </a:ext>
            </a:extLst>
          </p:cNvPr>
          <p:cNvSpPr/>
          <p:nvPr/>
        </p:nvSpPr>
        <p:spPr>
          <a:xfrm rot="16200000">
            <a:off x="3960996" y="3755637"/>
            <a:ext cx="403860" cy="946150"/>
          </a:xfrm>
          <a:prstGeom prst="upDownArrow">
            <a:avLst/>
          </a:prstGeom>
          <a:ln>
            <a:noFill/>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8" name="Picture 7">
            <a:extLst>
              <a:ext uri="{FF2B5EF4-FFF2-40B4-BE49-F238E27FC236}">
                <a16:creationId xmlns:a16="http://schemas.microsoft.com/office/drawing/2014/main" id="{5C18A691-4EEC-4E63-A5FA-2B87D9352C4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2859" y="3369609"/>
            <a:ext cx="1998937" cy="1994578"/>
          </a:xfrm>
          <a:prstGeom prst="rect">
            <a:avLst/>
          </a:prstGeom>
          <a:noFill/>
          <a:ln>
            <a:noFill/>
          </a:ln>
        </p:spPr>
      </p:pic>
      <p:sp>
        <p:nvSpPr>
          <p:cNvPr id="9" name="Up-Down Arrow 48">
            <a:extLst>
              <a:ext uri="{FF2B5EF4-FFF2-40B4-BE49-F238E27FC236}">
                <a16:creationId xmlns:a16="http://schemas.microsoft.com/office/drawing/2014/main" id="{4F6C3CCC-8416-4B0E-8BA0-A310AB3A020D}"/>
              </a:ext>
            </a:extLst>
          </p:cNvPr>
          <p:cNvSpPr/>
          <p:nvPr/>
        </p:nvSpPr>
        <p:spPr>
          <a:xfrm rot="16200000">
            <a:off x="7682931" y="3755637"/>
            <a:ext cx="403860" cy="946150"/>
          </a:xfrm>
          <a:prstGeom prst="upDownArrow">
            <a:avLst/>
          </a:prstGeom>
          <a:ln>
            <a:noFill/>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10" name="Picture 9">
            <a:extLst>
              <a:ext uri="{FF2B5EF4-FFF2-40B4-BE49-F238E27FC236}">
                <a16:creationId xmlns:a16="http://schemas.microsoft.com/office/drawing/2014/main" id="{C727DAED-A049-4E41-85F2-A11213E0D3E7}"/>
              </a:ext>
            </a:extLst>
          </p:cNvPr>
          <p:cNvPicPr/>
          <p:nvPr/>
        </p:nvPicPr>
        <p:blipFill rotWithShape="1">
          <a:blip r:embed="rId4" cstate="print">
            <a:extLst>
              <a:ext uri="{28A0092B-C50C-407E-A947-70E740481C1C}">
                <a14:useLocalDpi xmlns:a14="http://schemas.microsoft.com/office/drawing/2010/main" val="0"/>
              </a:ext>
            </a:extLst>
          </a:blip>
          <a:srcRect l="21620" t="49061" r="61348" b="24956"/>
          <a:stretch/>
        </p:blipFill>
        <p:spPr bwMode="auto">
          <a:xfrm>
            <a:off x="8928602" y="3266903"/>
            <a:ext cx="1760146" cy="1809058"/>
          </a:xfrm>
          <a:prstGeom prst="rect">
            <a:avLst/>
          </a:prstGeom>
          <a:ln>
            <a:noFill/>
          </a:ln>
          <a:extLst>
            <a:ext uri="{53640926-AAD7-44D8-BBD7-CCE9431645EC}">
              <a14:shadowObscured xmlns:a14="http://schemas.microsoft.com/office/drawing/2010/main"/>
            </a:ext>
          </a:extLst>
        </p:spPr>
      </p:pic>
      <p:sp>
        <p:nvSpPr>
          <p:cNvPr id="11" name="Text Box 74">
            <a:extLst>
              <a:ext uri="{FF2B5EF4-FFF2-40B4-BE49-F238E27FC236}">
                <a16:creationId xmlns:a16="http://schemas.microsoft.com/office/drawing/2014/main" id="{7FEA62DF-01AA-4067-8430-E56B7344C844}"/>
              </a:ext>
            </a:extLst>
          </p:cNvPr>
          <p:cNvSpPr txBox="1"/>
          <p:nvPr/>
        </p:nvSpPr>
        <p:spPr>
          <a:xfrm>
            <a:off x="1315768" y="5307424"/>
            <a:ext cx="2493642" cy="41987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07000"/>
              </a:lnSpc>
              <a:spcBef>
                <a:spcPts val="0"/>
              </a:spcBef>
              <a:spcAft>
                <a:spcPts val="800"/>
              </a:spcAft>
            </a:pPr>
            <a:r>
              <a:rPr lang="en-US" sz="1400" b="1" dirty="0">
                <a:solidFill>
                  <a:srgbClr val="4A4A4A"/>
                </a:solidFill>
                <a:effectLst/>
                <a:latin typeface="Century Gothic" panose="020B0502020202020204" pitchFamily="34" charset="0"/>
                <a:ea typeface="Calibri" panose="020F0502020204030204" pitchFamily="34" charset="0"/>
                <a:cs typeface="Arial" panose="020B0604020202020204" pitchFamily="34" charset="0"/>
              </a:rPr>
              <a:t>End-</a:t>
            </a:r>
            <a:r>
              <a:rPr lang="en-US" sz="1400" b="1" dirty="0">
                <a:effectLst/>
                <a:latin typeface="Century Gothic" panose="020B0502020202020204" pitchFamily="34" charset="0"/>
                <a:ea typeface="Calibri" panose="020F0502020204030204" pitchFamily="34" charset="0"/>
                <a:cs typeface="Times New Roman" panose="02020603050405020304" pitchFamily="18" charset="0"/>
              </a:rPr>
              <a:t>users</a:t>
            </a:r>
            <a:r>
              <a:rPr lang="en-US" sz="1400" b="1" dirty="0">
                <a:latin typeface="Century Gothic" panose="020B0502020202020204" pitchFamily="34" charset="0"/>
                <a:ea typeface="Calibri" panose="020F0502020204030204" pitchFamily="34" charset="0"/>
                <a:cs typeface="Times New Roman" panose="02020603050405020304" pitchFamily="18" charset="0"/>
              </a:rPr>
              <a:t> or </a:t>
            </a:r>
            <a:r>
              <a:rPr lang="en-US" sz="1400" b="1" dirty="0">
                <a:effectLst/>
                <a:latin typeface="Century Gothic" panose="020B0502020202020204" pitchFamily="34" charset="0"/>
                <a:ea typeface="Calibri" panose="020F0502020204030204" pitchFamily="34" charset="0"/>
                <a:cs typeface="Times New Roman" panose="02020603050405020304" pitchFamily="18" charset="0"/>
              </a:rPr>
              <a:t>Applications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74">
            <a:extLst>
              <a:ext uri="{FF2B5EF4-FFF2-40B4-BE49-F238E27FC236}">
                <a16:creationId xmlns:a16="http://schemas.microsoft.com/office/drawing/2014/main" id="{176382EC-5F9A-4AF8-9B41-7B3D1F1B1031}"/>
              </a:ext>
            </a:extLst>
          </p:cNvPr>
          <p:cNvSpPr txBox="1"/>
          <p:nvPr/>
        </p:nvSpPr>
        <p:spPr>
          <a:xfrm>
            <a:off x="5521770" y="5364187"/>
            <a:ext cx="791592" cy="41987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07000"/>
              </a:lnSpc>
              <a:spcBef>
                <a:spcPts val="0"/>
              </a:spcBef>
              <a:spcAft>
                <a:spcPts val="800"/>
              </a:spcAft>
            </a:pPr>
            <a:r>
              <a:rPr lang="en-US" sz="1400" b="1" dirty="0">
                <a:solidFill>
                  <a:srgbClr val="4A4A4A"/>
                </a:solidFill>
                <a:effectLst/>
                <a:latin typeface="Century Gothic" panose="020B0502020202020204" pitchFamily="34" charset="0"/>
                <a:ea typeface="Calibri" panose="020F0502020204030204" pitchFamily="34" charset="0"/>
                <a:cs typeface="Arial" panose="020B0604020202020204" pitchFamily="34" charset="0"/>
              </a:rPr>
              <a:t>DBMS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74">
            <a:extLst>
              <a:ext uri="{FF2B5EF4-FFF2-40B4-BE49-F238E27FC236}">
                <a16:creationId xmlns:a16="http://schemas.microsoft.com/office/drawing/2014/main" id="{DA9CCB00-8637-4D5A-BD57-70B11639806F}"/>
              </a:ext>
            </a:extLst>
          </p:cNvPr>
          <p:cNvSpPr txBox="1"/>
          <p:nvPr/>
        </p:nvSpPr>
        <p:spPr>
          <a:xfrm>
            <a:off x="9298695" y="5307425"/>
            <a:ext cx="1151747" cy="41987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07000"/>
              </a:lnSpc>
              <a:spcBef>
                <a:spcPts val="0"/>
              </a:spcBef>
              <a:spcAft>
                <a:spcPts val="800"/>
              </a:spcAft>
            </a:pPr>
            <a:r>
              <a:rPr lang="en-US" sz="1400" b="1" dirty="0">
                <a:solidFill>
                  <a:srgbClr val="4A4A4A"/>
                </a:solidFill>
                <a:effectLst/>
                <a:latin typeface="Century Gothic" panose="020B0502020202020204" pitchFamily="34" charset="0"/>
                <a:ea typeface="Calibri" panose="020F0502020204030204" pitchFamily="34" charset="0"/>
                <a:cs typeface="Arial" panose="020B0604020202020204" pitchFamily="34" charset="0"/>
              </a:rPr>
              <a:t>Database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418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8A8F-9DB5-4D73-9293-5C882BBCF4F1}"/>
              </a:ext>
            </a:extLst>
          </p:cNvPr>
          <p:cNvSpPr>
            <a:spLocks noGrp="1"/>
          </p:cNvSpPr>
          <p:nvPr>
            <p:ph type="title"/>
          </p:nvPr>
        </p:nvSpPr>
        <p:spPr>
          <a:xfrm>
            <a:off x="0" y="365126"/>
            <a:ext cx="12192000" cy="995338"/>
          </a:xfrm>
        </p:spPr>
        <p:txBody>
          <a:bodyPr>
            <a:normAutofit/>
          </a:bodyPr>
          <a:lstStyle/>
          <a:p>
            <a:r>
              <a:rPr lang="en-US" sz="3600" dirty="0"/>
              <a:t>Popular Database management Systems</a:t>
            </a:r>
          </a:p>
        </p:txBody>
      </p:sp>
      <p:pic>
        <p:nvPicPr>
          <p:cNvPr id="20" name="Picture 19">
            <a:extLst>
              <a:ext uri="{FF2B5EF4-FFF2-40B4-BE49-F238E27FC236}">
                <a16:creationId xmlns:a16="http://schemas.microsoft.com/office/drawing/2014/main" id="{F42DB471-4DBB-44CF-9FE3-17C0E0EAC6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1344" y="3529243"/>
            <a:ext cx="1647715" cy="899160"/>
          </a:xfrm>
          <a:prstGeom prst="rect">
            <a:avLst/>
          </a:prstGeom>
          <a:noFill/>
          <a:ln>
            <a:noFill/>
          </a:ln>
        </p:spPr>
      </p:pic>
      <p:pic>
        <p:nvPicPr>
          <p:cNvPr id="21" name="Picture 20">
            <a:extLst>
              <a:ext uri="{FF2B5EF4-FFF2-40B4-BE49-F238E27FC236}">
                <a16:creationId xmlns:a16="http://schemas.microsoft.com/office/drawing/2014/main" id="{68E066C4-F935-4EDE-9425-2E07CE06CD4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492" y="1867312"/>
            <a:ext cx="2284825" cy="1155082"/>
          </a:xfrm>
          <a:prstGeom prst="rect">
            <a:avLst/>
          </a:prstGeom>
          <a:noFill/>
          <a:ln>
            <a:noFill/>
          </a:ln>
        </p:spPr>
      </p:pic>
      <p:pic>
        <p:nvPicPr>
          <p:cNvPr id="22" name="Picture 21">
            <a:extLst>
              <a:ext uri="{FF2B5EF4-FFF2-40B4-BE49-F238E27FC236}">
                <a16:creationId xmlns:a16="http://schemas.microsoft.com/office/drawing/2014/main" id="{25BE11C4-FC23-41A8-9F5A-588137737EF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1036" y="4936988"/>
            <a:ext cx="902970" cy="990016"/>
          </a:xfrm>
          <a:prstGeom prst="rect">
            <a:avLst/>
          </a:prstGeom>
          <a:noFill/>
          <a:ln>
            <a:noFill/>
          </a:ln>
        </p:spPr>
      </p:pic>
      <p:pic>
        <p:nvPicPr>
          <p:cNvPr id="23" name="Picture 22" descr="What is PostgreSQL? Introduction, History, Features, Advantages">
            <a:extLst>
              <a:ext uri="{FF2B5EF4-FFF2-40B4-BE49-F238E27FC236}">
                <a16:creationId xmlns:a16="http://schemas.microsoft.com/office/drawing/2014/main" id="{DA5CEE91-D7D1-46BB-A8DB-F5C052C657A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7061" y="1897586"/>
            <a:ext cx="1306195" cy="1094534"/>
          </a:xfrm>
          <a:prstGeom prst="rect">
            <a:avLst/>
          </a:prstGeom>
          <a:noFill/>
          <a:ln>
            <a:noFill/>
          </a:ln>
        </p:spPr>
      </p:pic>
      <p:pic>
        <p:nvPicPr>
          <p:cNvPr id="24" name="Picture 23" descr="SQL Server Agent Jobs: Giving Individual Steps Special Permissions">
            <a:extLst>
              <a:ext uri="{FF2B5EF4-FFF2-40B4-BE49-F238E27FC236}">
                <a16:creationId xmlns:a16="http://schemas.microsoft.com/office/drawing/2014/main" id="{AF955B68-21AB-4108-AE93-F83ACF5AC7FC}"/>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9120" y="3241271"/>
            <a:ext cx="2187645" cy="899160"/>
          </a:xfrm>
          <a:prstGeom prst="rect">
            <a:avLst/>
          </a:prstGeom>
          <a:noFill/>
          <a:ln>
            <a:noFill/>
          </a:ln>
        </p:spPr>
      </p:pic>
      <p:pic>
        <p:nvPicPr>
          <p:cNvPr id="25" name="Picture 24">
            <a:extLst>
              <a:ext uri="{FF2B5EF4-FFF2-40B4-BE49-F238E27FC236}">
                <a16:creationId xmlns:a16="http://schemas.microsoft.com/office/drawing/2014/main" id="{75314A4B-67F4-4B57-B9DD-4FE514AD136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714992" y="3690851"/>
            <a:ext cx="1752282" cy="575945"/>
          </a:xfrm>
          <a:prstGeom prst="rect">
            <a:avLst/>
          </a:prstGeom>
          <a:noFill/>
          <a:ln>
            <a:noFill/>
          </a:ln>
        </p:spPr>
      </p:pic>
      <p:pic>
        <p:nvPicPr>
          <p:cNvPr id="26" name="Picture 25" descr="SQLite - Wikipedia">
            <a:extLst>
              <a:ext uri="{FF2B5EF4-FFF2-40B4-BE49-F238E27FC236}">
                <a16:creationId xmlns:a16="http://schemas.microsoft.com/office/drawing/2014/main" id="{EC503EB2-5599-4BEA-9A81-52C9B622AABF}"/>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0338" y="1897586"/>
            <a:ext cx="1606936" cy="835574"/>
          </a:xfrm>
          <a:prstGeom prst="rect">
            <a:avLst/>
          </a:prstGeom>
          <a:noFill/>
          <a:ln>
            <a:noFill/>
          </a:ln>
        </p:spPr>
      </p:pic>
      <p:pic>
        <p:nvPicPr>
          <p:cNvPr id="27" name="Picture 26" descr="cdn.db2tutorial.com/wp-content/uploads/2019/03/...">
            <a:extLst>
              <a:ext uri="{FF2B5EF4-FFF2-40B4-BE49-F238E27FC236}">
                <a16:creationId xmlns:a16="http://schemas.microsoft.com/office/drawing/2014/main" id="{BAA3D76E-190D-4C04-9C30-2542B9304A1A}"/>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39037" y="4936988"/>
            <a:ext cx="1020444" cy="952724"/>
          </a:xfrm>
          <a:prstGeom prst="rect">
            <a:avLst/>
          </a:prstGeom>
          <a:noFill/>
          <a:ln>
            <a:noFill/>
          </a:ln>
        </p:spPr>
      </p:pic>
    </p:spTree>
    <p:extLst>
      <p:ext uri="{BB962C8B-B14F-4D97-AF65-F5344CB8AC3E}">
        <p14:creationId xmlns:p14="http://schemas.microsoft.com/office/powerpoint/2010/main" val="192556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6F16-AE66-415B-A362-FB127EE3D1C9}"/>
              </a:ext>
            </a:extLst>
          </p:cNvPr>
          <p:cNvSpPr>
            <a:spLocks noGrp="1"/>
          </p:cNvSpPr>
          <p:nvPr>
            <p:ph type="title"/>
          </p:nvPr>
        </p:nvSpPr>
        <p:spPr>
          <a:xfrm>
            <a:off x="0" y="365125"/>
            <a:ext cx="12192000" cy="877749"/>
          </a:xfrm>
        </p:spPr>
        <p:txBody>
          <a:bodyPr/>
          <a:lstStyle/>
          <a:p>
            <a:r>
              <a:rPr lang="en-US" dirty="0"/>
              <a:t>Database Development Life Cycle</a:t>
            </a:r>
          </a:p>
        </p:txBody>
      </p:sp>
      <p:pic>
        <p:nvPicPr>
          <p:cNvPr id="5" name="Picture 4">
            <a:extLst>
              <a:ext uri="{FF2B5EF4-FFF2-40B4-BE49-F238E27FC236}">
                <a16:creationId xmlns:a16="http://schemas.microsoft.com/office/drawing/2014/main" id="{3180C972-9F94-4356-9024-5EEE9C469AD2}"/>
              </a:ext>
            </a:extLst>
          </p:cNvPr>
          <p:cNvPicPr>
            <a:picLocks noChangeAspect="1"/>
          </p:cNvPicPr>
          <p:nvPr/>
        </p:nvPicPr>
        <p:blipFill rotWithShape="1">
          <a:blip r:embed="rId2">
            <a:extLst>
              <a:ext uri="{28A0092B-C50C-407E-A947-70E740481C1C}">
                <a14:useLocalDpi xmlns:a14="http://schemas.microsoft.com/office/drawing/2010/main" val="0"/>
              </a:ext>
            </a:extLst>
          </a:blip>
          <a:srcRect t="8266" b="18073"/>
          <a:stretch/>
        </p:blipFill>
        <p:spPr>
          <a:xfrm>
            <a:off x="2940627" y="1690688"/>
            <a:ext cx="5921066" cy="5059057"/>
          </a:xfrm>
          <a:prstGeom prst="rect">
            <a:avLst/>
          </a:prstGeom>
        </p:spPr>
      </p:pic>
      <p:sp>
        <p:nvSpPr>
          <p:cNvPr id="6" name="TextBox 5">
            <a:extLst>
              <a:ext uri="{FF2B5EF4-FFF2-40B4-BE49-F238E27FC236}">
                <a16:creationId xmlns:a16="http://schemas.microsoft.com/office/drawing/2014/main" id="{21C893CB-38F8-41AE-B65A-A7A4B86FD68C}"/>
              </a:ext>
            </a:extLst>
          </p:cNvPr>
          <p:cNvSpPr txBox="1"/>
          <p:nvPr/>
        </p:nvSpPr>
        <p:spPr>
          <a:xfrm>
            <a:off x="7370618" y="1429958"/>
            <a:ext cx="3761509"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Century Gothic" panose="020B0502020202020204" pitchFamily="34" charset="0"/>
              </a:rPr>
              <a:t>Interviewing both the producers and users of data.</a:t>
            </a:r>
          </a:p>
          <a:p>
            <a:pPr marL="285750" indent="-285750">
              <a:buFont typeface="Arial" panose="020B0604020202020204" pitchFamily="34" charset="0"/>
              <a:buChar char="•"/>
            </a:pPr>
            <a:r>
              <a:rPr lang="en-US" b="1" dirty="0">
                <a:latin typeface="Century Gothic" panose="020B0502020202020204" pitchFamily="34" charset="0"/>
              </a:rPr>
              <a:t>Requirement specification.</a:t>
            </a:r>
          </a:p>
        </p:txBody>
      </p:sp>
      <p:sp>
        <p:nvSpPr>
          <p:cNvPr id="8" name="TextBox 7">
            <a:extLst>
              <a:ext uri="{FF2B5EF4-FFF2-40B4-BE49-F238E27FC236}">
                <a16:creationId xmlns:a16="http://schemas.microsoft.com/office/drawing/2014/main" id="{7B0B3868-08E1-4D56-AF6A-0736C9A1E1E7}"/>
              </a:ext>
            </a:extLst>
          </p:cNvPr>
          <p:cNvSpPr txBox="1"/>
          <p:nvPr/>
        </p:nvSpPr>
        <p:spPr>
          <a:xfrm>
            <a:off x="8525721" y="4278159"/>
            <a:ext cx="376150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Century Gothic" panose="020B0502020202020204" pitchFamily="34" charset="0"/>
              </a:rPr>
              <a:t>Conceptual data modeling.</a:t>
            </a:r>
          </a:p>
          <a:p>
            <a:pPr marL="285750" indent="-285750">
              <a:buFont typeface="Arial" panose="020B0604020202020204" pitchFamily="34" charset="0"/>
              <a:buChar char="•"/>
            </a:pPr>
            <a:r>
              <a:rPr lang="en-US" b="1" dirty="0">
                <a:latin typeface="Century Gothic" panose="020B0502020202020204" pitchFamily="34" charset="0"/>
              </a:rPr>
              <a:t>Normalization</a:t>
            </a:r>
          </a:p>
        </p:txBody>
      </p:sp>
      <p:sp>
        <p:nvSpPr>
          <p:cNvPr id="9" name="TextBox 8">
            <a:extLst>
              <a:ext uri="{FF2B5EF4-FFF2-40B4-BE49-F238E27FC236}">
                <a16:creationId xmlns:a16="http://schemas.microsoft.com/office/drawing/2014/main" id="{02F1E9A3-FB31-45F7-953C-9C771E05F3F1}"/>
              </a:ext>
            </a:extLst>
          </p:cNvPr>
          <p:cNvSpPr txBox="1"/>
          <p:nvPr/>
        </p:nvSpPr>
        <p:spPr>
          <a:xfrm>
            <a:off x="316903" y="5827801"/>
            <a:ext cx="376150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Century Gothic" panose="020B0502020202020204" pitchFamily="34" charset="0"/>
              </a:rPr>
              <a:t>Transformation of data model Into relational tables</a:t>
            </a:r>
          </a:p>
        </p:txBody>
      </p:sp>
      <p:sp>
        <p:nvSpPr>
          <p:cNvPr id="10" name="TextBox 9">
            <a:extLst>
              <a:ext uri="{FF2B5EF4-FFF2-40B4-BE49-F238E27FC236}">
                <a16:creationId xmlns:a16="http://schemas.microsoft.com/office/drawing/2014/main" id="{3A3644B5-F727-4695-8D01-12D635A40731}"/>
              </a:ext>
            </a:extLst>
          </p:cNvPr>
          <p:cNvSpPr txBox="1"/>
          <p:nvPr/>
        </p:nvSpPr>
        <p:spPr>
          <a:xfrm>
            <a:off x="488333" y="1642197"/>
            <a:ext cx="3761509"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Century Gothic" panose="020B0502020202020204" pitchFamily="34" charset="0"/>
              </a:rPr>
              <a:t>Creating and updating database.</a:t>
            </a:r>
          </a:p>
          <a:p>
            <a:pPr marL="285750" indent="-285750">
              <a:buFont typeface="Arial" panose="020B0604020202020204" pitchFamily="34" charset="0"/>
              <a:buChar char="•"/>
            </a:pPr>
            <a:r>
              <a:rPr lang="en-US" b="1" dirty="0">
                <a:latin typeface="Century Gothic" panose="020B0502020202020204" pitchFamily="34" charset="0"/>
              </a:rPr>
              <a:t>Operation and monitoring.</a:t>
            </a:r>
          </a:p>
          <a:p>
            <a:pPr marL="285750" indent="-285750">
              <a:buFont typeface="Arial" panose="020B0604020202020204" pitchFamily="34" charset="0"/>
              <a:buChar char="•"/>
            </a:pPr>
            <a:r>
              <a:rPr lang="en-US" b="1" dirty="0">
                <a:latin typeface="Century Gothic" panose="020B0502020202020204" pitchFamily="34" charset="0"/>
              </a:rPr>
              <a:t>Modifications.</a:t>
            </a:r>
          </a:p>
        </p:txBody>
      </p:sp>
    </p:spTree>
    <p:extLst>
      <p:ext uri="{BB962C8B-B14F-4D97-AF65-F5344CB8AC3E}">
        <p14:creationId xmlns:p14="http://schemas.microsoft.com/office/powerpoint/2010/main" val="31069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6197-C889-488D-B811-43CA949A058C}"/>
              </a:ext>
            </a:extLst>
          </p:cNvPr>
          <p:cNvSpPr>
            <a:spLocks noGrp="1"/>
          </p:cNvSpPr>
          <p:nvPr>
            <p:ph type="title"/>
          </p:nvPr>
        </p:nvSpPr>
        <p:spPr>
          <a:xfrm>
            <a:off x="0" y="365126"/>
            <a:ext cx="12192000" cy="1106228"/>
          </a:xfrm>
        </p:spPr>
        <p:txBody>
          <a:bodyPr/>
          <a:lstStyle/>
          <a:p>
            <a:r>
              <a:rPr lang="en-US" dirty="0"/>
              <a:t>Database ERD</a:t>
            </a:r>
          </a:p>
        </p:txBody>
      </p:sp>
      <p:sp>
        <p:nvSpPr>
          <p:cNvPr id="3" name="Content Placeholder 2">
            <a:extLst>
              <a:ext uri="{FF2B5EF4-FFF2-40B4-BE49-F238E27FC236}">
                <a16:creationId xmlns:a16="http://schemas.microsoft.com/office/drawing/2014/main" id="{E50E8FFC-2BD1-4BBC-9429-6FE028302EE0}"/>
              </a:ext>
            </a:extLst>
          </p:cNvPr>
          <p:cNvSpPr>
            <a:spLocks noGrp="1"/>
          </p:cNvSpPr>
          <p:nvPr>
            <p:ph idx="1"/>
          </p:nvPr>
        </p:nvSpPr>
        <p:spPr>
          <a:xfrm>
            <a:off x="275304" y="2113492"/>
            <a:ext cx="7157761" cy="4219575"/>
          </a:xfrm>
        </p:spPr>
        <p:txBody>
          <a:bodyPr>
            <a:normAutofit/>
          </a:bodyPr>
          <a:lstStyle/>
          <a:p>
            <a:r>
              <a:rPr lang="en-US" sz="2600" b="1" dirty="0"/>
              <a:t>ERD</a:t>
            </a:r>
            <a:r>
              <a:rPr lang="en-US" sz="2600" dirty="0"/>
              <a:t>: an abstraction of a real-world database. Depicts how the relational database is structured.</a:t>
            </a:r>
          </a:p>
          <a:p>
            <a:endParaRPr lang="en-US" sz="2600" dirty="0"/>
          </a:p>
          <a:p>
            <a:r>
              <a:rPr lang="en-US" sz="2600" dirty="0"/>
              <a:t>Useful in understanding complexities of the real-world environment</a:t>
            </a:r>
          </a:p>
          <a:p>
            <a:endParaRPr lang="en-US" sz="2600" dirty="0"/>
          </a:p>
          <a:p>
            <a:r>
              <a:rPr lang="en-US" sz="2600" dirty="0"/>
              <a:t>These diagram are examples of </a:t>
            </a:r>
            <a:r>
              <a:rPr lang="en-US" sz="2600" b="1" dirty="0"/>
              <a:t>entity relationship diagrams </a:t>
            </a:r>
            <a:r>
              <a:rPr lang="en-US" sz="2600" dirty="0"/>
              <a:t>(ERDs). </a:t>
            </a:r>
          </a:p>
          <a:p>
            <a:pPr marL="0" indent="0">
              <a:buNone/>
            </a:pPr>
            <a:endParaRPr lang="en-US" dirty="0"/>
          </a:p>
        </p:txBody>
      </p:sp>
      <p:pic>
        <p:nvPicPr>
          <p:cNvPr id="5" name="Picture 4">
            <a:extLst>
              <a:ext uri="{FF2B5EF4-FFF2-40B4-BE49-F238E27FC236}">
                <a16:creationId xmlns:a16="http://schemas.microsoft.com/office/drawing/2014/main" id="{BA5805B7-AFDD-43AF-8094-C90DD5977608}"/>
              </a:ext>
            </a:extLst>
          </p:cNvPr>
          <p:cNvPicPr/>
          <p:nvPr/>
        </p:nvPicPr>
        <p:blipFill rotWithShape="1">
          <a:blip r:embed="rId2">
            <a:extLst>
              <a:ext uri="{28A0092B-C50C-407E-A947-70E740481C1C}">
                <a14:useLocalDpi xmlns:a14="http://schemas.microsoft.com/office/drawing/2010/main" val="0"/>
              </a:ext>
            </a:extLst>
          </a:blip>
          <a:srcRect l="13779" t="15906" r="58855" b="54839"/>
          <a:stretch/>
        </p:blipFill>
        <p:spPr bwMode="auto">
          <a:xfrm>
            <a:off x="7958667" y="4313381"/>
            <a:ext cx="3958029" cy="243389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6EA008C-769C-4701-AE91-D060382FF34F}"/>
              </a:ext>
            </a:extLst>
          </p:cNvPr>
          <p:cNvPicPr/>
          <p:nvPr/>
        </p:nvPicPr>
        <p:blipFill rotWithShape="1">
          <a:blip r:embed="rId3"/>
          <a:srcRect l="36004" t="43115" r="33333" b="16050"/>
          <a:stretch/>
        </p:blipFill>
        <p:spPr bwMode="auto">
          <a:xfrm>
            <a:off x="8208964" y="1640684"/>
            <a:ext cx="3457434" cy="24338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221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6197-C889-488D-B811-43CA949A058C}"/>
              </a:ext>
            </a:extLst>
          </p:cNvPr>
          <p:cNvSpPr>
            <a:spLocks noGrp="1"/>
          </p:cNvSpPr>
          <p:nvPr>
            <p:ph type="title"/>
          </p:nvPr>
        </p:nvSpPr>
        <p:spPr>
          <a:xfrm>
            <a:off x="0" y="365126"/>
            <a:ext cx="12192000" cy="1106228"/>
          </a:xfrm>
        </p:spPr>
        <p:txBody>
          <a:bodyPr/>
          <a:lstStyle/>
          <a:p>
            <a:r>
              <a:rPr lang="en-US" dirty="0"/>
              <a:t>Database Data Model </a:t>
            </a:r>
          </a:p>
        </p:txBody>
      </p:sp>
      <p:sp>
        <p:nvSpPr>
          <p:cNvPr id="3" name="Content Placeholder 2">
            <a:extLst>
              <a:ext uri="{FF2B5EF4-FFF2-40B4-BE49-F238E27FC236}">
                <a16:creationId xmlns:a16="http://schemas.microsoft.com/office/drawing/2014/main" id="{E50E8FFC-2BD1-4BBC-9429-6FE028302EE0}"/>
              </a:ext>
            </a:extLst>
          </p:cNvPr>
          <p:cNvSpPr>
            <a:spLocks noGrp="1"/>
          </p:cNvSpPr>
          <p:nvPr>
            <p:ph idx="1"/>
          </p:nvPr>
        </p:nvSpPr>
        <p:spPr>
          <a:xfrm>
            <a:off x="275304" y="2113492"/>
            <a:ext cx="7157761" cy="4219575"/>
          </a:xfrm>
        </p:spPr>
        <p:txBody>
          <a:bodyPr>
            <a:normAutofit/>
          </a:bodyPr>
          <a:lstStyle/>
          <a:p>
            <a:r>
              <a:rPr lang="en-US" sz="2600" b="1" dirty="0"/>
              <a:t>Data model: A diagram that displays a set of tables and the relationships between them</a:t>
            </a:r>
          </a:p>
          <a:p>
            <a:endParaRPr lang="en-US" sz="2600" dirty="0"/>
          </a:p>
          <a:p>
            <a:r>
              <a:rPr lang="en-US" sz="2600" dirty="0"/>
              <a:t>Useful in understanding complexities of the real-world environment</a:t>
            </a:r>
          </a:p>
          <a:p>
            <a:endParaRPr lang="en-US" sz="2600" dirty="0"/>
          </a:p>
          <a:p>
            <a:r>
              <a:rPr lang="en-US" sz="2600" dirty="0"/>
              <a:t>These diagram are examples of </a:t>
            </a:r>
            <a:r>
              <a:rPr lang="en-US" sz="2600" b="1" dirty="0"/>
              <a:t>entity relationship diagrams </a:t>
            </a:r>
            <a:r>
              <a:rPr lang="en-US" sz="2600" dirty="0"/>
              <a:t>(ERDs). </a:t>
            </a:r>
          </a:p>
          <a:p>
            <a:pPr marL="0" indent="0">
              <a:buNone/>
            </a:pPr>
            <a:endParaRPr lang="en-US" dirty="0"/>
          </a:p>
        </p:txBody>
      </p:sp>
      <p:pic>
        <p:nvPicPr>
          <p:cNvPr id="5" name="Picture 4">
            <a:extLst>
              <a:ext uri="{FF2B5EF4-FFF2-40B4-BE49-F238E27FC236}">
                <a16:creationId xmlns:a16="http://schemas.microsoft.com/office/drawing/2014/main" id="{BA5805B7-AFDD-43AF-8094-C90DD5977608}"/>
              </a:ext>
            </a:extLst>
          </p:cNvPr>
          <p:cNvPicPr/>
          <p:nvPr/>
        </p:nvPicPr>
        <p:blipFill rotWithShape="1">
          <a:blip r:embed="rId2">
            <a:extLst>
              <a:ext uri="{28A0092B-C50C-407E-A947-70E740481C1C}">
                <a14:useLocalDpi xmlns:a14="http://schemas.microsoft.com/office/drawing/2010/main" val="0"/>
              </a:ext>
            </a:extLst>
          </a:blip>
          <a:srcRect l="13779" t="15906" r="58855" b="54839"/>
          <a:stretch/>
        </p:blipFill>
        <p:spPr bwMode="auto">
          <a:xfrm>
            <a:off x="7958667" y="4313381"/>
            <a:ext cx="3958029" cy="243389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6EA008C-769C-4701-AE91-D060382FF34F}"/>
              </a:ext>
            </a:extLst>
          </p:cNvPr>
          <p:cNvPicPr/>
          <p:nvPr/>
        </p:nvPicPr>
        <p:blipFill rotWithShape="1">
          <a:blip r:embed="rId3"/>
          <a:srcRect l="36004" t="43115" r="33333" b="16050"/>
          <a:stretch/>
        </p:blipFill>
        <p:spPr bwMode="auto">
          <a:xfrm>
            <a:off x="8208964" y="1640684"/>
            <a:ext cx="3457434" cy="24338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192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D66A-494B-FB45-A6A8-E02042CE0AB0}"/>
              </a:ext>
            </a:extLst>
          </p:cNvPr>
          <p:cNvSpPr>
            <a:spLocks noGrp="1"/>
          </p:cNvSpPr>
          <p:nvPr>
            <p:ph type="title"/>
          </p:nvPr>
        </p:nvSpPr>
        <p:spPr/>
        <p:txBody>
          <a:bodyPr/>
          <a:lstStyle/>
          <a:p>
            <a:r>
              <a:rPr lang="en-US" dirty="0"/>
              <a:t>Phase2: Logical design(ERD)</a:t>
            </a:r>
          </a:p>
        </p:txBody>
      </p:sp>
      <p:sp>
        <p:nvSpPr>
          <p:cNvPr id="3" name="Content Placeholder 2">
            <a:extLst>
              <a:ext uri="{FF2B5EF4-FFF2-40B4-BE49-F238E27FC236}">
                <a16:creationId xmlns:a16="http://schemas.microsoft.com/office/drawing/2014/main" id="{319282DA-14BC-5E04-21FE-48833902B36A}"/>
              </a:ext>
            </a:extLst>
          </p:cNvPr>
          <p:cNvSpPr>
            <a:spLocks noGrp="1"/>
          </p:cNvSpPr>
          <p:nvPr>
            <p:ph idx="1"/>
          </p:nvPr>
        </p:nvSpPr>
        <p:spPr/>
        <p:txBody>
          <a:bodyPr/>
          <a:lstStyle/>
          <a:p>
            <a:r>
              <a:rPr lang="en-US" sz="3600" dirty="0"/>
              <a:t>The major activity of this phase is identifying</a:t>
            </a:r>
            <a:r>
              <a:rPr lang="en-US" sz="3600" b="1" dirty="0"/>
              <a:t> entities</a:t>
            </a:r>
            <a:r>
              <a:rPr lang="en-US" sz="3600" dirty="0"/>
              <a:t>, </a:t>
            </a:r>
            <a:r>
              <a:rPr lang="en-US" sz="3600" b="1" dirty="0"/>
              <a:t>attributes</a:t>
            </a:r>
            <a:r>
              <a:rPr lang="en-US" sz="3600" dirty="0"/>
              <a:t>, and their </a:t>
            </a:r>
            <a:r>
              <a:rPr lang="en-US" sz="3600" b="1" dirty="0"/>
              <a:t>relationships</a:t>
            </a:r>
            <a:r>
              <a:rPr lang="en-US" sz="3600" dirty="0"/>
              <a:t> to construct model using the </a:t>
            </a:r>
            <a:r>
              <a:rPr lang="en-US" sz="3600" b="1" dirty="0"/>
              <a:t>Entity Relationship Diagram</a:t>
            </a:r>
            <a:r>
              <a:rPr lang="en-US" sz="3600" dirty="0"/>
              <a:t>. </a:t>
            </a:r>
          </a:p>
          <a:p>
            <a:endParaRPr lang="en-US" dirty="0"/>
          </a:p>
        </p:txBody>
      </p:sp>
    </p:spTree>
    <p:extLst>
      <p:ext uri="{BB962C8B-B14F-4D97-AF65-F5344CB8AC3E}">
        <p14:creationId xmlns:p14="http://schemas.microsoft.com/office/powerpoint/2010/main" val="86440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30938-6724-4FB2-A249-4F65763E8BC2}"/>
              </a:ext>
            </a:extLst>
          </p:cNvPr>
          <p:cNvSpPr>
            <a:spLocks noGrp="1"/>
          </p:cNvSpPr>
          <p:nvPr>
            <p:ph type="title"/>
          </p:nvPr>
        </p:nvSpPr>
        <p:spPr>
          <a:xfrm>
            <a:off x="0" y="365125"/>
            <a:ext cx="12192000" cy="956599"/>
          </a:xfrm>
        </p:spPr>
        <p:txBody>
          <a:bodyPr/>
          <a:lstStyle/>
          <a:p>
            <a:r>
              <a:rPr lang="en-US" dirty="0"/>
              <a:t>ER Model Ingredients:</a:t>
            </a:r>
          </a:p>
        </p:txBody>
      </p:sp>
      <p:pic>
        <p:nvPicPr>
          <p:cNvPr id="6" name="Picture 5">
            <a:extLst>
              <a:ext uri="{FF2B5EF4-FFF2-40B4-BE49-F238E27FC236}">
                <a16:creationId xmlns:a16="http://schemas.microsoft.com/office/drawing/2014/main" id="{F6FBC0BB-B571-4AE4-B911-083C15DAB60E}"/>
              </a:ext>
            </a:extLst>
          </p:cNvPr>
          <p:cNvPicPr>
            <a:picLocks noChangeAspect="1"/>
          </p:cNvPicPr>
          <p:nvPr/>
        </p:nvPicPr>
        <p:blipFill rotWithShape="1">
          <a:blip r:embed="rId2"/>
          <a:srcRect r="-1554"/>
          <a:stretch/>
        </p:blipFill>
        <p:spPr>
          <a:xfrm>
            <a:off x="1079548" y="1616698"/>
            <a:ext cx="8104207" cy="5268295"/>
          </a:xfrm>
          <a:prstGeom prst="rect">
            <a:avLst/>
          </a:prstGeom>
        </p:spPr>
      </p:pic>
    </p:spTree>
    <p:extLst>
      <p:ext uri="{BB962C8B-B14F-4D97-AF65-F5344CB8AC3E}">
        <p14:creationId xmlns:p14="http://schemas.microsoft.com/office/powerpoint/2010/main" val="66743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96B69-EAFA-45D1-A62D-7C85B70B89FF}"/>
              </a:ext>
            </a:extLst>
          </p:cNvPr>
          <p:cNvPicPr/>
          <p:nvPr/>
        </p:nvPicPr>
        <p:blipFill rotWithShape="1">
          <a:blip r:embed="rId2"/>
          <a:srcRect l="36004" t="43115" r="33333" b="16050"/>
          <a:stretch/>
        </p:blipFill>
        <p:spPr bwMode="auto">
          <a:xfrm>
            <a:off x="4772889" y="1421895"/>
            <a:ext cx="6580911" cy="5070980"/>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1122CEAF-7EA0-4EA8-B8EA-5CBA64B2D67F}"/>
              </a:ext>
            </a:extLst>
          </p:cNvPr>
          <p:cNvSpPr>
            <a:spLocks noGrp="1"/>
          </p:cNvSpPr>
          <p:nvPr>
            <p:ph type="title"/>
          </p:nvPr>
        </p:nvSpPr>
        <p:spPr>
          <a:xfrm>
            <a:off x="0" y="365126"/>
            <a:ext cx="12192000" cy="1056770"/>
          </a:xfrm>
        </p:spPr>
        <p:txBody>
          <a:bodyPr/>
          <a:lstStyle/>
          <a:p>
            <a:r>
              <a:rPr lang="en-US" dirty="0"/>
              <a:t>ER Model – Logical Data Model</a:t>
            </a:r>
          </a:p>
        </p:txBody>
      </p:sp>
      <p:sp>
        <p:nvSpPr>
          <p:cNvPr id="3" name="Content Placeholder 2">
            <a:extLst>
              <a:ext uri="{FF2B5EF4-FFF2-40B4-BE49-F238E27FC236}">
                <a16:creationId xmlns:a16="http://schemas.microsoft.com/office/drawing/2014/main" id="{FA907CBD-87A6-4B85-AFE0-FDF18875E043}"/>
              </a:ext>
            </a:extLst>
          </p:cNvPr>
          <p:cNvSpPr>
            <a:spLocks noGrp="1"/>
          </p:cNvSpPr>
          <p:nvPr>
            <p:ph idx="1"/>
          </p:nvPr>
        </p:nvSpPr>
        <p:spPr>
          <a:xfrm>
            <a:off x="838200" y="1690689"/>
            <a:ext cx="5451762" cy="4308329"/>
          </a:xfrm>
        </p:spPr>
        <p:txBody>
          <a:bodyPr>
            <a:normAutofit/>
          </a:bodyPr>
          <a:lstStyle/>
          <a:p>
            <a:pPr marL="0" indent="0">
              <a:buNone/>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The </a:t>
            </a:r>
            <a:r>
              <a:rPr lang="en-US" sz="2400" b="1" dirty="0">
                <a:effectLst/>
                <a:latin typeface="Century Gothic" panose="020B0502020202020204" pitchFamily="34" charset="0"/>
                <a:ea typeface="Calibri" panose="020F0502020204030204" pitchFamily="34" charset="0"/>
                <a:cs typeface="Times New Roman" panose="02020603050405020304" pitchFamily="18" charset="0"/>
              </a:rPr>
              <a:t>Entity Relationship Model</a:t>
            </a:r>
            <a:r>
              <a:rPr lang="en-US" sz="2400" dirty="0">
                <a:effectLst/>
                <a:latin typeface="Century Gothic" panose="020B0502020202020204" pitchFamily="34" charset="0"/>
                <a:ea typeface="Calibri" panose="020F0502020204030204" pitchFamily="34" charset="0"/>
                <a:cs typeface="Times New Roman" panose="02020603050405020304" pitchFamily="18" charset="0"/>
              </a:rPr>
              <a:t> is a high-level conceptual data model. Composed of:</a:t>
            </a:r>
          </a:p>
          <a:p>
            <a:pPr lvl="1">
              <a:buFont typeface="Wingdings" panose="05000000000000000000" pitchFamily="2" charset="2"/>
              <a:buChar char="ü"/>
            </a:pPr>
            <a:r>
              <a:rPr lang="en-US" b="1" dirty="0">
                <a:ea typeface="Calibri" panose="020F0502020204030204" pitchFamily="34" charset="0"/>
                <a:cs typeface="Times New Roman" panose="02020603050405020304" pitchFamily="18" charset="0"/>
              </a:rPr>
              <a:t>E</a:t>
            </a:r>
            <a:r>
              <a:rPr lang="en-US" b="1" dirty="0">
                <a:effectLst/>
                <a:latin typeface="Century Gothic" panose="020B0502020202020204" pitchFamily="34" charset="0"/>
                <a:ea typeface="Calibri" panose="020F0502020204030204" pitchFamily="34" charset="0"/>
                <a:cs typeface="Times New Roman" panose="02020603050405020304" pitchFamily="18" charset="0"/>
              </a:rPr>
              <a:t>ntities</a:t>
            </a:r>
            <a:endParaRPr lang="en-US" dirty="0">
              <a:effectLst/>
              <a:latin typeface="Century Gothic" panose="020B0502020202020204" pitchFamily="34" charset="0"/>
              <a:ea typeface="Calibri" panose="020F0502020204030204" pitchFamily="34" charset="0"/>
              <a:cs typeface="Times New Roman" panose="02020603050405020304" pitchFamily="18" charset="0"/>
            </a:endParaRPr>
          </a:p>
          <a:p>
            <a:pPr lvl="1">
              <a:buFont typeface="Wingdings" panose="05000000000000000000" pitchFamily="2" charset="2"/>
              <a:buChar char="ü"/>
            </a:pPr>
            <a:r>
              <a:rPr lang="en-US" b="1" dirty="0">
                <a:ea typeface="Calibri" panose="020F0502020204030204" pitchFamily="34" charset="0"/>
                <a:cs typeface="Times New Roman" panose="02020603050405020304" pitchFamily="18" charset="0"/>
              </a:rPr>
              <a:t>A</a:t>
            </a:r>
            <a:r>
              <a:rPr lang="en-US" b="1" dirty="0">
                <a:effectLst/>
                <a:latin typeface="Century Gothic" panose="020B0502020202020204" pitchFamily="34" charset="0"/>
                <a:ea typeface="Calibri" panose="020F0502020204030204" pitchFamily="34" charset="0"/>
                <a:cs typeface="Times New Roman" panose="02020603050405020304" pitchFamily="18" charset="0"/>
              </a:rPr>
              <a:t>ttributes</a:t>
            </a:r>
            <a:r>
              <a:rPr lang="en-US" dirty="0">
                <a:effectLst/>
                <a:latin typeface="Century Gothic" panose="020B0502020202020204" pitchFamily="34" charset="0"/>
                <a:ea typeface="Calibri" panose="020F0502020204030204" pitchFamily="34" charset="0"/>
                <a:cs typeface="Times New Roman" panose="02020603050405020304" pitchFamily="18" charset="0"/>
              </a:rPr>
              <a:t> </a:t>
            </a:r>
          </a:p>
          <a:p>
            <a:pPr lvl="1">
              <a:buFont typeface="Wingdings" panose="05000000000000000000" pitchFamily="2" charset="2"/>
              <a:buChar char="ü"/>
            </a:pPr>
            <a:r>
              <a:rPr lang="en-US" b="1" dirty="0">
                <a:ea typeface="Calibri" panose="020F0502020204030204" pitchFamily="34" charset="0"/>
                <a:cs typeface="Times New Roman" panose="02020603050405020304" pitchFamily="18" charset="0"/>
              </a:rPr>
              <a:t>R</a:t>
            </a:r>
            <a:r>
              <a:rPr lang="en-US" b="1" dirty="0">
                <a:effectLst/>
                <a:latin typeface="Century Gothic" panose="020B0502020202020204" pitchFamily="34" charset="0"/>
                <a:ea typeface="Calibri" panose="020F0502020204030204" pitchFamily="34" charset="0"/>
                <a:cs typeface="Times New Roman" panose="02020603050405020304" pitchFamily="18" charset="0"/>
              </a:rPr>
              <a:t>elationships</a:t>
            </a:r>
          </a:p>
          <a:p>
            <a:pPr lvl="1">
              <a:buFont typeface="Wingdings" panose="05000000000000000000" pitchFamily="2" charset="2"/>
              <a:buChar char="ü"/>
            </a:pPr>
            <a:r>
              <a:rPr lang="en-US" b="1" dirty="0">
                <a:ea typeface="Calibri" panose="020F0502020204030204" pitchFamily="34" charset="0"/>
                <a:cs typeface="Times New Roman" panose="02020603050405020304" pitchFamily="18" charset="0"/>
              </a:rPr>
              <a:t>Cardinality S</a:t>
            </a:r>
            <a:r>
              <a:rPr lang="en-US" b="1" dirty="0">
                <a:effectLst/>
                <a:latin typeface="Century Gothic" panose="020B0502020202020204" pitchFamily="34" charset="0"/>
                <a:ea typeface="Calibri" panose="020F0502020204030204" pitchFamily="34" charset="0"/>
                <a:cs typeface="Times New Roman" panose="02020603050405020304" pitchFamily="18" charset="0"/>
              </a:rPr>
              <a:t>ymbols</a:t>
            </a:r>
            <a:endParaRPr lang="en-US" sz="4000" dirty="0"/>
          </a:p>
        </p:txBody>
      </p:sp>
    </p:spTree>
    <p:extLst>
      <p:ext uri="{BB962C8B-B14F-4D97-AF65-F5344CB8AC3E}">
        <p14:creationId xmlns:p14="http://schemas.microsoft.com/office/powerpoint/2010/main" val="3458277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21-5D1C-43D6-A61A-ECCDA6F83BE6}"/>
              </a:ext>
            </a:extLst>
          </p:cNvPr>
          <p:cNvSpPr>
            <a:spLocks noGrp="1"/>
          </p:cNvSpPr>
          <p:nvPr>
            <p:ph type="title"/>
          </p:nvPr>
        </p:nvSpPr>
        <p:spPr>
          <a:xfrm>
            <a:off x="0" y="365126"/>
            <a:ext cx="12192000" cy="912544"/>
          </a:xfrm>
        </p:spPr>
        <p:txBody>
          <a:bodyPr/>
          <a:lstStyle/>
          <a:p>
            <a:r>
              <a:rPr lang="en-US" dirty="0"/>
              <a:t>Entity and Attributes</a:t>
            </a:r>
          </a:p>
        </p:txBody>
      </p:sp>
      <p:sp>
        <p:nvSpPr>
          <p:cNvPr id="4" name="Rectangle 3">
            <a:extLst>
              <a:ext uri="{FF2B5EF4-FFF2-40B4-BE49-F238E27FC236}">
                <a16:creationId xmlns:a16="http://schemas.microsoft.com/office/drawing/2014/main" id="{D1164DD0-D449-4C11-8801-F08ACF6FA2D6}"/>
              </a:ext>
            </a:extLst>
          </p:cNvPr>
          <p:cNvSpPr/>
          <p:nvPr/>
        </p:nvSpPr>
        <p:spPr>
          <a:xfrm>
            <a:off x="4395470" y="3379038"/>
            <a:ext cx="2725766" cy="3113837"/>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0"/>
              </a:spcAft>
            </a:pPr>
            <a:r>
              <a:rPr lang="en-US" sz="2400" b="1" dirty="0">
                <a:effectLst/>
                <a:latin typeface="Century Gothic" panose="020B0502020202020204" pitchFamily="34" charset="0"/>
                <a:ea typeface="Calibri" panose="020F0502020204030204" pitchFamily="34" charset="0"/>
                <a:cs typeface="Times New Roman" panose="02020603050405020304" pitchFamily="18" charset="0"/>
              </a:rPr>
              <a:t>ACTOR</a:t>
            </a:r>
            <a:endParaRPr lang="en-US" sz="24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24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b="1" dirty="0">
                <a:effectLst/>
                <a:latin typeface="Century Gothic" panose="020B0502020202020204" pitchFamily="34" charset="0"/>
                <a:ea typeface="Calibri" panose="020F0502020204030204" pitchFamily="34" charset="0"/>
                <a:cs typeface="Times New Roman" panose="02020603050405020304" pitchFamily="18" charset="0"/>
              </a:rPr>
              <a:t>Actor_ID (PK)</a:t>
            </a:r>
            <a:endParaRPr lang="en-US" sz="2400" b="1"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Actor_FName</a:t>
            </a:r>
            <a:endParaRPr lang="en-US" sz="24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Actor_LName</a:t>
            </a:r>
            <a:endParaRPr lang="en-US" sz="24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Actor_DOB</a:t>
            </a:r>
            <a:endParaRPr lang="en-US" sz="2400" dirty="0">
              <a:effectLst/>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223B3706-DC9A-49F0-AC1C-32D7CBAB1380}"/>
              </a:ext>
            </a:extLst>
          </p:cNvPr>
          <p:cNvCxnSpPr>
            <a:cxnSpLocks/>
            <a:stCxn id="8" idx="1"/>
            <a:endCxn id="4" idx="3"/>
          </p:cNvCxnSpPr>
          <p:nvPr/>
        </p:nvCxnSpPr>
        <p:spPr>
          <a:xfrm flipH="1" flipV="1">
            <a:off x="7121236" y="4935957"/>
            <a:ext cx="2022764" cy="90829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253F13D8-03E2-447C-8FFC-29B296C7D47E}"/>
              </a:ext>
            </a:extLst>
          </p:cNvPr>
          <p:cNvSpPr txBox="1"/>
          <p:nvPr/>
        </p:nvSpPr>
        <p:spPr>
          <a:xfrm>
            <a:off x="9144000" y="5659581"/>
            <a:ext cx="1052945" cy="369332"/>
          </a:xfrm>
          <a:prstGeom prst="rect">
            <a:avLst/>
          </a:prstGeom>
          <a:noFill/>
        </p:spPr>
        <p:txBody>
          <a:bodyPr wrap="square">
            <a:spAutoFit/>
          </a:bodyPr>
          <a:lstStyle/>
          <a:p>
            <a:r>
              <a:rPr lang="en-US" sz="1800" b="1" dirty="0">
                <a:solidFill>
                  <a:schemeClr val="accent2"/>
                </a:solidFill>
                <a:effectLst/>
                <a:latin typeface="Century Gothic" panose="020B0502020202020204" pitchFamily="34" charset="0"/>
                <a:ea typeface="Calibri" panose="020F0502020204030204" pitchFamily="34" charset="0"/>
                <a:cs typeface="Times New Roman" panose="02020603050405020304" pitchFamily="18" charset="0"/>
              </a:rPr>
              <a:t>Entity</a:t>
            </a:r>
            <a:endParaRPr lang="en-US" dirty="0">
              <a:solidFill>
                <a:schemeClr val="accent2"/>
              </a:solidFill>
            </a:endParaRPr>
          </a:p>
        </p:txBody>
      </p:sp>
      <p:sp>
        <p:nvSpPr>
          <p:cNvPr id="10" name="Left Brace 9">
            <a:extLst>
              <a:ext uri="{FF2B5EF4-FFF2-40B4-BE49-F238E27FC236}">
                <a16:creationId xmlns:a16="http://schemas.microsoft.com/office/drawing/2014/main" id="{3229543C-93CD-4243-AFA6-23487E3A27C6}"/>
              </a:ext>
            </a:extLst>
          </p:cNvPr>
          <p:cNvSpPr/>
          <p:nvPr/>
        </p:nvSpPr>
        <p:spPr>
          <a:xfrm>
            <a:off x="4024746" y="4418712"/>
            <a:ext cx="602671" cy="1797072"/>
          </a:xfrm>
          <a:prstGeom prst="leftBrace">
            <a:avLst>
              <a:gd name="adj1" fmla="val 26366"/>
              <a:gd name="adj2" fmla="val 48662"/>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CA9EA73E-D291-48B5-9151-3B9F54266A2E}"/>
              </a:ext>
            </a:extLst>
          </p:cNvPr>
          <p:cNvSpPr txBox="1"/>
          <p:nvPr/>
        </p:nvSpPr>
        <p:spPr>
          <a:xfrm>
            <a:off x="2532037" y="5082437"/>
            <a:ext cx="1427017" cy="369332"/>
          </a:xfrm>
          <a:prstGeom prst="rect">
            <a:avLst/>
          </a:prstGeom>
          <a:noFill/>
        </p:spPr>
        <p:txBody>
          <a:bodyPr wrap="square">
            <a:spAutoFit/>
          </a:bodyPr>
          <a:lstStyle/>
          <a:p>
            <a:r>
              <a:rPr lang="en-US" sz="1800" b="1" dirty="0">
                <a:solidFill>
                  <a:schemeClr val="accent2"/>
                </a:solidFill>
                <a:effectLst/>
                <a:latin typeface="Century Gothic" panose="020B0502020202020204" pitchFamily="34" charset="0"/>
                <a:ea typeface="Calibri" panose="020F0502020204030204" pitchFamily="34" charset="0"/>
                <a:cs typeface="Times New Roman" panose="02020603050405020304" pitchFamily="18" charset="0"/>
              </a:rPr>
              <a:t>Attributes</a:t>
            </a:r>
            <a:endParaRPr lang="en-US" dirty="0">
              <a:solidFill>
                <a:schemeClr val="accent2"/>
              </a:solidFill>
            </a:endParaRPr>
          </a:p>
        </p:txBody>
      </p:sp>
      <p:cxnSp>
        <p:nvCxnSpPr>
          <p:cNvPr id="12" name="Straight Arrow Connector 11">
            <a:extLst>
              <a:ext uri="{FF2B5EF4-FFF2-40B4-BE49-F238E27FC236}">
                <a16:creationId xmlns:a16="http://schemas.microsoft.com/office/drawing/2014/main" id="{8F2ABC16-C719-4B00-8A97-0F0E487B9B30}"/>
              </a:ext>
            </a:extLst>
          </p:cNvPr>
          <p:cNvCxnSpPr>
            <a:cxnSpLocks/>
          </p:cNvCxnSpPr>
          <p:nvPr/>
        </p:nvCxnSpPr>
        <p:spPr>
          <a:xfrm flipH="1">
            <a:off x="6331527" y="3715720"/>
            <a:ext cx="2992582" cy="4303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5EC7EC7A-F7D1-46E7-B61B-115E19C4C119}"/>
              </a:ext>
            </a:extLst>
          </p:cNvPr>
          <p:cNvSpPr txBox="1"/>
          <p:nvPr/>
        </p:nvSpPr>
        <p:spPr>
          <a:xfrm>
            <a:off x="9324109" y="3531054"/>
            <a:ext cx="1821642" cy="369332"/>
          </a:xfrm>
          <a:prstGeom prst="rect">
            <a:avLst/>
          </a:prstGeom>
          <a:noFill/>
        </p:spPr>
        <p:txBody>
          <a:bodyPr wrap="square">
            <a:spAutoFit/>
          </a:bodyPr>
          <a:lstStyle/>
          <a:p>
            <a:r>
              <a:rPr lang="en-US" sz="1800" b="1" dirty="0">
                <a:solidFill>
                  <a:schemeClr val="accent2"/>
                </a:solidFill>
                <a:effectLst/>
                <a:latin typeface="Century Gothic" panose="020B0502020202020204" pitchFamily="34" charset="0"/>
                <a:ea typeface="Calibri" panose="020F0502020204030204" pitchFamily="34" charset="0"/>
                <a:cs typeface="Times New Roman" panose="02020603050405020304" pitchFamily="18" charset="0"/>
              </a:rPr>
              <a:t>Entity Name</a:t>
            </a:r>
            <a:endParaRPr lang="en-US" dirty="0">
              <a:solidFill>
                <a:schemeClr val="accent2"/>
              </a:solidFill>
            </a:endParaRPr>
          </a:p>
        </p:txBody>
      </p:sp>
      <p:sp>
        <p:nvSpPr>
          <p:cNvPr id="16" name="TextBox 15">
            <a:extLst>
              <a:ext uri="{FF2B5EF4-FFF2-40B4-BE49-F238E27FC236}">
                <a16:creationId xmlns:a16="http://schemas.microsoft.com/office/drawing/2014/main" id="{B52AF385-F660-45D1-AAF4-08CBA3DF063B}"/>
              </a:ext>
            </a:extLst>
          </p:cNvPr>
          <p:cNvSpPr txBox="1"/>
          <p:nvPr/>
        </p:nvSpPr>
        <p:spPr>
          <a:xfrm>
            <a:off x="838200" y="1462335"/>
            <a:ext cx="10986655" cy="1569660"/>
          </a:xfrm>
          <a:prstGeom prst="rect">
            <a:avLst/>
          </a:prstGeom>
          <a:noFill/>
        </p:spPr>
        <p:txBody>
          <a:bodyPr wrap="square">
            <a:spAutoFit/>
          </a:bodyPr>
          <a:lstStyle/>
          <a:p>
            <a:pPr marL="342900" indent="-342900">
              <a:buFont typeface="Wingdings" panose="05000000000000000000" pitchFamily="2" charset="2"/>
              <a:buChar char="ü"/>
            </a:pPr>
            <a:r>
              <a:rPr lang="en-US" sz="2400" b="1" dirty="0">
                <a:effectLst/>
                <a:latin typeface="Century Gothic" panose="020B0502020202020204" pitchFamily="34" charset="0"/>
                <a:ea typeface="Calibri" panose="020F0502020204030204" pitchFamily="34" charset="0"/>
                <a:cs typeface="Times New Roman" panose="02020603050405020304" pitchFamily="18" charset="0"/>
              </a:rPr>
              <a:t>Entity</a:t>
            </a:r>
            <a:r>
              <a:rPr lang="en-US" sz="2400" dirty="0">
                <a:effectLst/>
                <a:latin typeface="Century Gothic" panose="020B0502020202020204" pitchFamily="34" charset="0"/>
                <a:ea typeface="Calibri" panose="020F0502020204030204" pitchFamily="34" charset="0"/>
                <a:cs typeface="Times New Roman" panose="02020603050405020304" pitchFamily="18" charset="0"/>
              </a:rPr>
              <a:t>: A person, business, organization, place, thing or event about which we want to store data.</a:t>
            </a:r>
          </a:p>
          <a:p>
            <a:pPr marL="342900" indent="-342900">
              <a:buFont typeface="Wingdings" panose="05000000000000000000" pitchFamily="2" charset="2"/>
              <a:buChar char="ü"/>
            </a:pPr>
            <a:r>
              <a:rPr lang="en-US" sz="2400" b="1" dirty="0">
                <a:effectLst/>
                <a:latin typeface="Century Gothic" panose="020B0502020202020204" pitchFamily="34" charset="0"/>
                <a:ea typeface="Calibri" panose="020F0502020204030204" pitchFamily="34" charset="0"/>
                <a:cs typeface="Times New Roman" panose="02020603050405020304" pitchFamily="18" charset="0"/>
              </a:rPr>
              <a:t>ATTRIBUTE</a:t>
            </a:r>
            <a:r>
              <a:rPr lang="en-US" sz="2400" dirty="0">
                <a:effectLst/>
                <a:latin typeface="Century Gothic" panose="020B0502020202020204" pitchFamily="34" charset="0"/>
                <a:ea typeface="Calibri" panose="020F0502020204030204" pitchFamily="34" charset="0"/>
                <a:cs typeface="Times New Roman" panose="02020603050405020304" pitchFamily="18" charset="0"/>
              </a:rPr>
              <a:t>: An attribute is a single unit of data that describes something about an entity. </a:t>
            </a:r>
            <a:endParaRPr lang="en-US" sz="2400" dirty="0"/>
          </a:p>
        </p:txBody>
      </p:sp>
      <p:cxnSp>
        <p:nvCxnSpPr>
          <p:cNvPr id="27" name="Straight Connector 26">
            <a:extLst>
              <a:ext uri="{FF2B5EF4-FFF2-40B4-BE49-F238E27FC236}">
                <a16:creationId xmlns:a16="http://schemas.microsoft.com/office/drawing/2014/main" id="{7D07EF42-2438-49F9-BF91-BA510CA24A60}"/>
              </a:ext>
            </a:extLst>
          </p:cNvPr>
          <p:cNvCxnSpPr/>
          <p:nvPr/>
        </p:nvCxnSpPr>
        <p:spPr>
          <a:xfrm flipH="1">
            <a:off x="4461162" y="4935957"/>
            <a:ext cx="1316182"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B4803C9-3256-4885-A53A-C37E442CE2F7}"/>
              </a:ext>
            </a:extLst>
          </p:cNvPr>
          <p:cNvCxnSpPr>
            <a:cxnSpLocks/>
          </p:cNvCxnSpPr>
          <p:nvPr/>
        </p:nvCxnSpPr>
        <p:spPr>
          <a:xfrm>
            <a:off x="3408218" y="3645321"/>
            <a:ext cx="1787237" cy="94359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85425874-269A-421A-B94B-B802587921FF}"/>
              </a:ext>
            </a:extLst>
          </p:cNvPr>
          <p:cNvSpPr txBox="1"/>
          <p:nvPr/>
        </p:nvSpPr>
        <p:spPr>
          <a:xfrm>
            <a:off x="2334724" y="3367905"/>
            <a:ext cx="1821642" cy="369332"/>
          </a:xfrm>
          <a:prstGeom prst="rect">
            <a:avLst/>
          </a:prstGeom>
          <a:noFill/>
        </p:spPr>
        <p:txBody>
          <a:bodyPr wrap="square">
            <a:spAutoFit/>
          </a:bodyPr>
          <a:lstStyle/>
          <a:p>
            <a:r>
              <a:rPr lang="en-US" b="1" dirty="0">
                <a:solidFill>
                  <a:schemeClr val="accent2"/>
                </a:solidFill>
              </a:rPr>
              <a:t>Identifier</a:t>
            </a:r>
          </a:p>
        </p:txBody>
      </p:sp>
    </p:spTree>
    <p:extLst>
      <p:ext uri="{BB962C8B-B14F-4D97-AF65-F5344CB8AC3E}">
        <p14:creationId xmlns:p14="http://schemas.microsoft.com/office/powerpoint/2010/main" val="261780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2526-A256-4704-9465-49C944D6E799}"/>
              </a:ext>
            </a:extLst>
          </p:cNvPr>
          <p:cNvSpPr>
            <a:spLocks noGrp="1"/>
          </p:cNvSpPr>
          <p:nvPr>
            <p:ph type="title"/>
          </p:nvPr>
        </p:nvSpPr>
        <p:spPr>
          <a:xfrm>
            <a:off x="0" y="365125"/>
            <a:ext cx="12192000" cy="865159"/>
          </a:xfrm>
        </p:spPr>
        <p:txBody>
          <a:bodyPr/>
          <a:lstStyle/>
          <a:p>
            <a:r>
              <a:rPr lang="en-US" dirty="0"/>
              <a:t>Entity Instance</a:t>
            </a:r>
          </a:p>
        </p:txBody>
      </p:sp>
      <p:sp>
        <p:nvSpPr>
          <p:cNvPr id="3" name="Content Placeholder 2">
            <a:extLst>
              <a:ext uri="{FF2B5EF4-FFF2-40B4-BE49-F238E27FC236}">
                <a16:creationId xmlns:a16="http://schemas.microsoft.com/office/drawing/2014/main" id="{396E0F51-F296-433B-B60C-15207650964B}"/>
              </a:ext>
            </a:extLst>
          </p:cNvPr>
          <p:cNvSpPr>
            <a:spLocks noGrp="1"/>
          </p:cNvSpPr>
          <p:nvPr>
            <p:ph idx="1"/>
          </p:nvPr>
        </p:nvSpPr>
        <p:spPr>
          <a:xfrm>
            <a:off x="838200" y="1825625"/>
            <a:ext cx="10515600" cy="2322283"/>
          </a:xfrm>
        </p:spPr>
        <p:txBody>
          <a:bodyPr>
            <a:normAutofit/>
          </a:bodyPr>
          <a:lstStyle/>
          <a:p>
            <a:pPr marL="0" indent="0">
              <a:buNone/>
            </a:pPr>
            <a:r>
              <a:rPr lang="en-US" dirty="0"/>
              <a:t>An entity instance is a </a:t>
            </a:r>
            <a:r>
              <a:rPr lang="en-US" b="1" dirty="0"/>
              <a:t>single occurrence </a:t>
            </a:r>
            <a:r>
              <a:rPr lang="en-US" dirty="0"/>
              <a:t>of an entity.</a:t>
            </a:r>
          </a:p>
          <a:p>
            <a:pPr marL="0" indent="0">
              <a:buNone/>
            </a:pPr>
            <a:r>
              <a:rPr lang="en-US" sz="2800" dirty="0">
                <a:effectLst/>
                <a:latin typeface="Century Gothic" panose="020B0502020202020204" pitchFamily="34" charset="0"/>
                <a:ea typeface="Calibri" panose="020F0502020204030204" pitchFamily="34" charset="0"/>
                <a:cs typeface="Times New Roman" panose="02020603050405020304" pitchFamily="18" charset="0"/>
              </a:rPr>
              <a:t>	</a:t>
            </a:r>
          </a:p>
          <a:p>
            <a:pPr marL="0" indent="0">
              <a:buNone/>
            </a:pPr>
            <a:r>
              <a:rPr lang="en-US" dirty="0">
                <a:ea typeface="Calibri" panose="020F0502020204030204" pitchFamily="34" charset="0"/>
                <a:cs typeface="Times New Roman" panose="02020603050405020304" pitchFamily="18" charset="0"/>
              </a:rPr>
              <a:t>I</a:t>
            </a:r>
            <a:r>
              <a:rPr lang="en-US" sz="2800" dirty="0">
                <a:effectLst/>
                <a:latin typeface="Century Gothic" panose="020B0502020202020204" pitchFamily="34" charset="0"/>
                <a:ea typeface="Calibri" panose="020F0502020204030204" pitchFamily="34" charset="0"/>
                <a:cs typeface="Times New Roman" panose="02020603050405020304" pitchFamily="18" charset="0"/>
              </a:rPr>
              <a:t>nstances of the entity Actor</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US" dirty="0"/>
          </a:p>
        </p:txBody>
      </p:sp>
      <p:pic>
        <p:nvPicPr>
          <p:cNvPr id="17" name="Picture 16">
            <a:extLst>
              <a:ext uri="{FF2B5EF4-FFF2-40B4-BE49-F238E27FC236}">
                <a16:creationId xmlns:a16="http://schemas.microsoft.com/office/drawing/2014/main" id="{B1FCF3AD-9778-48A6-B18D-BA67E123B90C}"/>
              </a:ext>
            </a:extLst>
          </p:cNvPr>
          <p:cNvPicPr/>
          <p:nvPr/>
        </p:nvPicPr>
        <p:blipFill rotWithShape="1">
          <a:blip r:embed="rId2" cstate="print">
            <a:extLst>
              <a:ext uri="{28A0092B-C50C-407E-A947-70E740481C1C}">
                <a14:useLocalDpi xmlns:a14="http://schemas.microsoft.com/office/drawing/2010/main" val="0"/>
              </a:ext>
            </a:extLst>
          </a:blip>
          <a:srcRect l="28787" t="46176" r="52794" b="46141"/>
          <a:stretch/>
        </p:blipFill>
        <p:spPr bwMode="auto">
          <a:xfrm>
            <a:off x="1530927" y="3595254"/>
            <a:ext cx="9130146" cy="20296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3369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47AF-5B78-4650-B66E-FC993DD7C598}"/>
              </a:ext>
            </a:extLst>
          </p:cNvPr>
          <p:cNvSpPr>
            <a:spLocks noGrp="1"/>
          </p:cNvSpPr>
          <p:nvPr>
            <p:ph type="ctrTitle"/>
          </p:nvPr>
        </p:nvSpPr>
        <p:spPr>
          <a:xfrm>
            <a:off x="0" y="0"/>
            <a:ext cx="6899564" cy="6858000"/>
          </a:xfrm>
          <a:solidFill>
            <a:schemeClr val="accent2">
              <a:lumMod val="60000"/>
              <a:lumOff val="40000"/>
            </a:schemeClr>
          </a:solidFill>
        </p:spPr>
        <p:txBody>
          <a:bodyPr anchor="ctr">
            <a:normAutofit/>
          </a:bodyPr>
          <a:lstStyle/>
          <a:p>
            <a:pPr algn="l"/>
            <a:r>
              <a:rPr lang="en-US" sz="8800" dirty="0">
                <a:latin typeface="Century Gothic" panose="020B0502020202020204" pitchFamily="34" charset="0"/>
              </a:rPr>
              <a:t>RELATIONAL DATABASES</a:t>
            </a:r>
          </a:p>
        </p:txBody>
      </p:sp>
      <p:sp>
        <p:nvSpPr>
          <p:cNvPr id="9" name="Subtitle 2">
            <a:extLst>
              <a:ext uri="{FF2B5EF4-FFF2-40B4-BE49-F238E27FC236}">
                <a16:creationId xmlns:a16="http://schemas.microsoft.com/office/drawing/2014/main" id="{0EA55E9E-12D0-4E42-A7CE-E6FEDB2A504B}"/>
              </a:ext>
            </a:extLst>
          </p:cNvPr>
          <p:cNvSpPr txBox="1">
            <a:spLocks/>
          </p:cNvSpPr>
          <p:nvPr/>
        </p:nvSpPr>
        <p:spPr>
          <a:xfrm>
            <a:off x="180596" y="4760746"/>
            <a:ext cx="4733192" cy="10492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avolini" panose="03000502040302020204" pitchFamily="66" charset="0"/>
                <a:ea typeface="+mn-ea"/>
                <a:cs typeface="Cavolini" panose="03000502040302020204" pitchFamily="66"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latin typeface="Century Gothic" panose="020B0502020202020204" pitchFamily="34" charset="0"/>
              </a:rPr>
              <a:t>Prof. Salim Arfaoui</a:t>
            </a:r>
          </a:p>
          <a:p>
            <a:pPr algn="l"/>
            <a:r>
              <a:rPr lang="en-US" b="1" dirty="0">
                <a:latin typeface="Century Gothic" panose="020B0502020202020204" pitchFamily="34" charset="0"/>
              </a:rPr>
              <a:t>Spring 2023</a:t>
            </a:r>
          </a:p>
        </p:txBody>
      </p:sp>
      <p:pic>
        <p:nvPicPr>
          <p:cNvPr id="15" name="Picture 8" descr="Relational - Free networking icons">
            <a:extLst>
              <a:ext uri="{FF2B5EF4-FFF2-40B4-BE49-F238E27FC236}">
                <a16:creationId xmlns:a16="http://schemas.microsoft.com/office/drawing/2014/main" id="{F1ED9585-32F3-49E8-B01B-1F8E6E2EB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2072" y="1215858"/>
            <a:ext cx="4594167" cy="459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21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5A6E-26A3-E6F8-5C58-ABCA4D9D94C5}"/>
              </a:ext>
            </a:extLst>
          </p:cNvPr>
          <p:cNvSpPr>
            <a:spLocks noGrp="1"/>
          </p:cNvSpPr>
          <p:nvPr>
            <p:ph type="title"/>
          </p:nvPr>
        </p:nvSpPr>
        <p:spPr/>
        <p:txBody>
          <a:bodyPr/>
          <a:lstStyle/>
          <a:p>
            <a:r>
              <a:rPr lang="en-US" dirty="0"/>
              <a:t>How to find entities and attributes?</a:t>
            </a:r>
          </a:p>
        </p:txBody>
      </p:sp>
      <p:sp>
        <p:nvSpPr>
          <p:cNvPr id="3" name="Content Placeholder 2">
            <a:extLst>
              <a:ext uri="{FF2B5EF4-FFF2-40B4-BE49-F238E27FC236}">
                <a16:creationId xmlns:a16="http://schemas.microsoft.com/office/drawing/2014/main" id="{507CD8B6-551D-FC28-002F-A9D98058CBFB}"/>
              </a:ext>
            </a:extLst>
          </p:cNvPr>
          <p:cNvSpPr>
            <a:spLocks noGrp="1"/>
          </p:cNvSpPr>
          <p:nvPr>
            <p:ph idx="1"/>
          </p:nvPr>
        </p:nvSpPr>
        <p:spPr>
          <a:xfrm>
            <a:off x="838199" y="1825625"/>
            <a:ext cx="10981267" cy="4351338"/>
          </a:xfrm>
        </p:spPr>
        <p:txBody>
          <a:bodyPr>
            <a:normAutofit/>
          </a:bodyPr>
          <a:lstStyle/>
          <a:p>
            <a:r>
              <a:rPr lang="en-US" sz="3200" b="1" dirty="0"/>
              <a:t>Entities: Look for singular nouns</a:t>
            </a:r>
          </a:p>
          <a:p>
            <a:pPr lvl="1"/>
            <a:r>
              <a:rPr lang="en-US" dirty="0"/>
              <a:t>BUT a proper noun is not a good candidate….</a:t>
            </a:r>
          </a:p>
          <a:p>
            <a:pPr lvl="1"/>
            <a:r>
              <a:rPr lang="en-US" dirty="0"/>
              <a:t>Tangible: customer, product</a:t>
            </a:r>
          </a:p>
          <a:p>
            <a:pPr lvl="1"/>
            <a:r>
              <a:rPr lang="en-US" dirty="0"/>
              <a:t>Intangible: order, accounting receivable </a:t>
            </a:r>
          </a:p>
          <a:p>
            <a:pPr marL="457200" lvl="1" indent="0">
              <a:buNone/>
            </a:pPr>
            <a:endParaRPr lang="en-US" dirty="0"/>
          </a:p>
          <a:p>
            <a:r>
              <a:rPr lang="en-US" altLang="en-US" sz="3200" b="1" dirty="0"/>
              <a:t>Attributes:</a:t>
            </a:r>
            <a:r>
              <a:rPr lang="en-US" altLang="en-US" sz="3200" dirty="0"/>
              <a:t> </a:t>
            </a:r>
            <a:r>
              <a:rPr lang="en-US" altLang="en-US" sz="3200" b="1" dirty="0"/>
              <a:t>Look for a descriptor </a:t>
            </a:r>
            <a:r>
              <a:rPr lang="en-US" altLang="en-US" dirty="0"/>
              <a:t>whose values are associated with individual entities of a specific entity type</a:t>
            </a:r>
          </a:p>
          <a:p>
            <a:pPr lvl="2" eaLnBrk="1" hangingPunct="1">
              <a:lnSpc>
                <a:spcPct val="90000"/>
              </a:lnSpc>
            </a:pPr>
            <a:r>
              <a:rPr lang="en-US" altLang="en-US" sz="2000" dirty="0"/>
              <a:t>look for and extract those names that appear to be descriptive noun phrases.</a:t>
            </a:r>
          </a:p>
          <a:p>
            <a:endParaRPr lang="en-US" dirty="0"/>
          </a:p>
        </p:txBody>
      </p:sp>
    </p:spTree>
    <p:extLst>
      <p:ext uri="{BB962C8B-B14F-4D97-AF65-F5344CB8AC3E}">
        <p14:creationId xmlns:p14="http://schemas.microsoft.com/office/powerpoint/2010/main" val="2119225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8F34-B3A3-DAD0-4809-C8941AB44710}"/>
              </a:ext>
            </a:extLst>
          </p:cNvPr>
          <p:cNvSpPr>
            <a:spLocks noGrp="1"/>
          </p:cNvSpPr>
          <p:nvPr>
            <p:ph type="title"/>
          </p:nvPr>
        </p:nvSpPr>
        <p:spPr/>
        <p:txBody>
          <a:bodyPr/>
          <a:lstStyle/>
          <a:p>
            <a:r>
              <a:rPr lang="en-US" dirty="0"/>
              <a:t>How to find relationships?</a:t>
            </a:r>
          </a:p>
        </p:txBody>
      </p:sp>
      <p:sp>
        <p:nvSpPr>
          <p:cNvPr id="3" name="Content Placeholder 2">
            <a:extLst>
              <a:ext uri="{FF2B5EF4-FFF2-40B4-BE49-F238E27FC236}">
                <a16:creationId xmlns:a16="http://schemas.microsoft.com/office/drawing/2014/main" id="{7076E826-B97A-2B98-E4D6-85C187E1D7D4}"/>
              </a:ext>
            </a:extLst>
          </p:cNvPr>
          <p:cNvSpPr>
            <a:spLocks noGrp="1"/>
          </p:cNvSpPr>
          <p:nvPr>
            <p:ph idx="1"/>
          </p:nvPr>
        </p:nvSpPr>
        <p:spPr>
          <a:xfrm>
            <a:off x="270933" y="1825625"/>
            <a:ext cx="11768667" cy="4351338"/>
          </a:xfrm>
        </p:spPr>
        <p:txBody>
          <a:bodyPr/>
          <a:lstStyle/>
          <a:p>
            <a:pPr eaLnBrk="1" hangingPunct="1">
              <a:lnSpc>
                <a:spcPct val="90000"/>
              </a:lnSpc>
            </a:pPr>
            <a:r>
              <a:rPr lang="en-US" altLang="en-US" sz="3200" b="1" dirty="0"/>
              <a:t>Relationship: look for verbs</a:t>
            </a:r>
          </a:p>
          <a:p>
            <a:pPr lvl="1" eaLnBrk="1" hangingPunct="1">
              <a:lnSpc>
                <a:spcPct val="90000"/>
              </a:lnSpc>
            </a:pPr>
            <a:r>
              <a:rPr lang="en-US" altLang="en-US" sz="2800" dirty="0"/>
              <a:t>Relationships are associations between entities.</a:t>
            </a:r>
          </a:p>
          <a:p>
            <a:pPr lvl="1" eaLnBrk="1" hangingPunct="1">
              <a:lnSpc>
                <a:spcPct val="90000"/>
              </a:lnSpc>
            </a:pPr>
            <a:r>
              <a:rPr lang="en-US" altLang="en-US" sz="2800" dirty="0"/>
              <a:t>Typically, indicated by a verb connecting two or more entities. </a:t>
            </a:r>
          </a:p>
          <a:p>
            <a:pPr lvl="1" eaLnBrk="1" hangingPunct="1">
              <a:lnSpc>
                <a:spcPct val="90000"/>
              </a:lnSpc>
            </a:pPr>
            <a:r>
              <a:rPr lang="en-US" altLang="en-US" sz="2800" dirty="0"/>
              <a:t>Employees </a:t>
            </a:r>
            <a:r>
              <a:rPr lang="en-US" altLang="en-US" sz="2800" b="1" dirty="0">
                <a:solidFill>
                  <a:srgbClr val="FF0000"/>
                </a:solidFill>
              </a:rPr>
              <a:t>are assigned </a:t>
            </a:r>
            <a:r>
              <a:rPr lang="en-US" altLang="en-US" sz="2800" dirty="0"/>
              <a:t>to projects</a:t>
            </a:r>
          </a:p>
          <a:p>
            <a:pPr lvl="1" eaLnBrk="1" hangingPunct="1">
              <a:lnSpc>
                <a:spcPct val="90000"/>
              </a:lnSpc>
            </a:pPr>
            <a:r>
              <a:rPr lang="en-US" altLang="en-US" sz="2800" dirty="0"/>
              <a:t>Relationships should be classified in terms of cardinality. </a:t>
            </a:r>
          </a:p>
          <a:p>
            <a:pPr lvl="2" eaLnBrk="1" hangingPunct="1">
              <a:lnSpc>
                <a:spcPct val="90000"/>
              </a:lnSpc>
            </a:pPr>
            <a:r>
              <a:rPr lang="en-US" altLang="en-US" sz="2400" dirty="0"/>
              <a:t>One-to-one, one-to-many, etc. </a:t>
            </a:r>
          </a:p>
          <a:p>
            <a:endParaRPr lang="en-US" dirty="0"/>
          </a:p>
        </p:txBody>
      </p:sp>
    </p:spTree>
    <p:extLst>
      <p:ext uri="{BB962C8B-B14F-4D97-AF65-F5344CB8AC3E}">
        <p14:creationId xmlns:p14="http://schemas.microsoft.com/office/powerpoint/2010/main" val="1605878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6469-FE25-46E8-897A-F34050511750}"/>
              </a:ext>
            </a:extLst>
          </p:cNvPr>
          <p:cNvSpPr>
            <a:spLocks noGrp="1"/>
          </p:cNvSpPr>
          <p:nvPr>
            <p:ph type="title"/>
          </p:nvPr>
        </p:nvSpPr>
        <p:spPr>
          <a:xfrm>
            <a:off x="0" y="365125"/>
            <a:ext cx="12192000" cy="915035"/>
          </a:xfrm>
        </p:spPr>
        <p:txBody>
          <a:bodyPr/>
          <a:lstStyle/>
          <a:p>
            <a:r>
              <a:rPr lang="en-US" dirty="0"/>
              <a:t>Movie-Actor Relationship</a:t>
            </a:r>
          </a:p>
        </p:txBody>
      </p:sp>
      <p:pic>
        <p:nvPicPr>
          <p:cNvPr id="4" name="Picture 3">
            <a:extLst>
              <a:ext uri="{FF2B5EF4-FFF2-40B4-BE49-F238E27FC236}">
                <a16:creationId xmlns:a16="http://schemas.microsoft.com/office/drawing/2014/main" id="{7186CBC4-FC19-4DC6-8CFB-83C93E731AEF}"/>
              </a:ext>
            </a:extLst>
          </p:cNvPr>
          <p:cNvPicPr/>
          <p:nvPr/>
        </p:nvPicPr>
        <p:blipFill rotWithShape="1">
          <a:blip r:embed="rId2">
            <a:extLst>
              <a:ext uri="{28A0092B-C50C-407E-A947-70E740481C1C}">
                <a14:useLocalDpi xmlns:a14="http://schemas.microsoft.com/office/drawing/2010/main" val="0"/>
              </a:ext>
            </a:extLst>
          </a:blip>
          <a:srcRect l="56022" t="34223" r="25309" b="33545"/>
          <a:stretch/>
        </p:blipFill>
        <p:spPr bwMode="auto">
          <a:xfrm>
            <a:off x="1343892" y="1672758"/>
            <a:ext cx="8645234" cy="40915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9314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5D5215-01E2-4FF2-B660-229932E52DA8}"/>
              </a:ext>
            </a:extLst>
          </p:cNvPr>
          <p:cNvPicPr/>
          <p:nvPr/>
        </p:nvPicPr>
        <p:blipFill rotWithShape="1">
          <a:blip r:embed="rId2">
            <a:extLst>
              <a:ext uri="{28A0092B-C50C-407E-A947-70E740481C1C}">
                <a14:useLocalDpi xmlns:a14="http://schemas.microsoft.com/office/drawing/2010/main" val="0"/>
              </a:ext>
            </a:extLst>
          </a:blip>
          <a:srcRect l="78122" t="28407" r="7887" b="22092"/>
          <a:stretch/>
        </p:blipFill>
        <p:spPr bwMode="auto">
          <a:xfrm>
            <a:off x="5781501" y="1101913"/>
            <a:ext cx="5329844" cy="5562123"/>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7A2A03B4-80B1-4C77-845A-6AAFCA846EE3}"/>
              </a:ext>
            </a:extLst>
          </p:cNvPr>
          <p:cNvSpPr>
            <a:spLocks noGrp="1"/>
          </p:cNvSpPr>
          <p:nvPr>
            <p:ph type="title"/>
          </p:nvPr>
        </p:nvSpPr>
        <p:spPr>
          <a:xfrm>
            <a:off x="0" y="365125"/>
            <a:ext cx="12192000" cy="873471"/>
          </a:xfrm>
        </p:spPr>
        <p:txBody>
          <a:bodyPr/>
          <a:lstStyle/>
          <a:p>
            <a:r>
              <a:rPr lang="en-US" dirty="0"/>
              <a:t>Types of relationships </a:t>
            </a:r>
          </a:p>
        </p:txBody>
      </p:sp>
      <p:sp>
        <p:nvSpPr>
          <p:cNvPr id="6" name="TextBox 5">
            <a:extLst>
              <a:ext uri="{FF2B5EF4-FFF2-40B4-BE49-F238E27FC236}">
                <a16:creationId xmlns:a16="http://schemas.microsoft.com/office/drawing/2014/main" id="{D1778F41-ED63-482F-A076-D192738D786D}"/>
              </a:ext>
            </a:extLst>
          </p:cNvPr>
          <p:cNvSpPr txBox="1"/>
          <p:nvPr/>
        </p:nvSpPr>
        <p:spPr>
          <a:xfrm>
            <a:off x="1221972" y="2190808"/>
            <a:ext cx="4052455" cy="2476384"/>
          </a:xfrm>
          <a:prstGeom prst="rect">
            <a:avLst/>
          </a:prstGeom>
          <a:noFill/>
        </p:spPr>
        <p:txBody>
          <a:bodyPr wrap="square">
            <a:spAutoFit/>
          </a:bodyPr>
          <a:lstStyle/>
          <a:p>
            <a:pPr marL="0" marR="0" algn="just">
              <a:lnSpc>
                <a:spcPct val="107000"/>
              </a:lnSpc>
              <a:spcBef>
                <a:spcPts val="0"/>
              </a:spcBef>
              <a:spcAft>
                <a:spcPts val="800"/>
              </a:spcAft>
            </a:pPr>
            <a:r>
              <a:rPr lang="en-US" sz="2800" dirty="0">
                <a:effectLst/>
                <a:latin typeface="Century Gothic" panose="020B0502020202020204" pitchFamily="34" charset="0"/>
                <a:ea typeface="Calibri" panose="020F0502020204030204" pitchFamily="34" charset="0"/>
                <a:cs typeface="Times New Roman" panose="02020603050405020304" pitchFamily="18" charset="0"/>
              </a:rPr>
              <a:t>There are three types of relationships: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entury Gothic" panose="020B0502020202020204" pitchFamily="34" charset="0"/>
              <a:buChar char="-"/>
            </a:pPr>
            <a:r>
              <a:rPr lang="en-US" sz="2800" dirty="0">
                <a:effectLst/>
                <a:latin typeface="Century Gothic" panose="020B0502020202020204" pitchFamily="34" charset="0"/>
                <a:ea typeface="Calibri" panose="020F0502020204030204" pitchFamily="34" charset="0"/>
                <a:cs typeface="Times New Roman" panose="02020603050405020304" pitchFamily="18" charset="0"/>
              </a:rPr>
              <a:t>Many to many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entury Gothic" panose="020B0502020202020204" pitchFamily="34" charset="0"/>
              <a:buChar char="-"/>
            </a:pPr>
            <a:r>
              <a:rPr lang="en-US" sz="2800" dirty="0">
                <a:effectLst/>
                <a:latin typeface="Century Gothic" panose="020B0502020202020204" pitchFamily="34" charset="0"/>
                <a:ea typeface="Calibri" panose="020F0502020204030204" pitchFamily="34" charset="0"/>
                <a:cs typeface="Times New Roman" panose="02020603050405020304" pitchFamily="18" charset="0"/>
              </a:rPr>
              <a:t>One to many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Century Gothic" panose="020B0502020202020204" pitchFamily="34" charset="0"/>
              <a:buChar char="-"/>
            </a:pPr>
            <a:r>
              <a:rPr lang="en-US" sz="2800" dirty="0">
                <a:effectLst/>
                <a:latin typeface="Century Gothic" panose="020B0502020202020204" pitchFamily="34" charset="0"/>
                <a:ea typeface="Calibri" panose="020F0502020204030204" pitchFamily="34" charset="0"/>
                <a:cs typeface="Times New Roman" panose="02020603050405020304" pitchFamily="18" charset="0"/>
              </a:rPr>
              <a:t>One to one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380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EA45-2C25-B346-244A-4C317D64B717}"/>
              </a:ext>
            </a:extLst>
          </p:cNvPr>
          <p:cNvSpPr>
            <a:spLocks noGrp="1"/>
          </p:cNvSpPr>
          <p:nvPr>
            <p:ph type="title"/>
          </p:nvPr>
        </p:nvSpPr>
        <p:spPr/>
        <p:txBody>
          <a:bodyPr/>
          <a:lstStyle/>
          <a:p>
            <a:r>
              <a:rPr lang="en-US" dirty="0"/>
              <a:t>How to find cardinalities?</a:t>
            </a:r>
          </a:p>
        </p:txBody>
      </p:sp>
      <p:sp>
        <p:nvSpPr>
          <p:cNvPr id="3" name="Content Placeholder 2">
            <a:extLst>
              <a:ext uri="{FF2B5EF4-FFF2-40B4-BE49-F238E27FC236}">
                <a16:creationId xmlns:a16="http://schemas.microsoft.com/office/drawing/2014/main" id="{5465ECAA-7711-DF0A-FFB8-6ABF49ED62B7}"/>
              </a:ext>
            </a:extLst>
          </p:cNvPr>
          <p:cNvSpPr>
            <a:spLocks noGrp="1"/>
          </p:cNvSpPr>
          <p:nvPr>
            <p:ph idx="1"/>
          </p:nvPr>
        </p:nvSpPr>
        <p:spPr/>
        <p:txBody>
          <a:bodyPr>
            <a:normAutofit lnSpcReduction="10000"/>
          </a:bodyPr>
          <a:lstStyle/>
          <a:p>
            <a:pPr eaLnBrk="1" hangingPunct="1">
              <a:lnSpc>
                <a:spcPct val="90000"/>
              </a:lnSpc>
            </a:pPr>
            <a:r>
              <a:rPr lang="en-US" altLang="en-US" sz="3200" b="1" dirty="0"/>
              <a:t>Cardinality:  look for number of occurrences</a:t>
            </a:r>
            <a:r>
              <a:rPr lang="en-US" altLang="en-US" sz="2400" dirty="0"/>
              <a:t>: </a:t>
            </a:r>
          </a:p>
          <a:p>
            <a:pPr lvl="1" eaLnBrk="1" hangingPunct="1">
              <a:lnSpc>
                <a:spcPct val="90000"/>
              </a:lnSpc>
            </a:pPr>
            <a:r>
              <a:rPr lang="en-US" altLang="en-US" dirty="0"/>
              <a:t>Cardinality is the number of occurrences in one entity which are associated to the number of occurrences in another.</a:t>
            </a:r>
          </a:p>
          <a:p>
            <a:pPr lvl="1" eaLnBrk="1" hangingPunct="1">
              <a:lnSpc>
                <a:spcPct val="90000"/>
              </a:lnSpc>
            </a:pPr>
            <a:endParaRPr lang="en-US" altLang="en-US" dirty="0"/>
          </a:p>
          <a:p>
            <a:pPr lvl="1" eaLnBrk="1" hangingPunct="1">
              <a:lnSpc>
                <a:spcPct val="90000"/>
              </a:lnSpc>
            </a:pPr>
            <a:r>
              <a:rPr lang="en-US" altLang="en-US" dirty="0"/>
              <a:t>There are three basic cardinalities (degrees of relationship).</a:t>
            </a:r>
          </a:p>
          <a:p>
            <a:pPr lvl="1" eaLnBrk="1" hangingPunct="1">
              <a:lnSpc>
                <a:spcPct val="90000"/>
              </a:lnSpc>
            </a:pPr>
            <a:r>
              <a:rPr lang="en-US" altLang="en-US" dirty="0"/>
              <a:t>Based on maximum cardinalities on both sides of the relationship</a:t>
            </a:r>
          </a:p>
          <a:p>
            <a:pPr lvl="2"/>
            <a:endParaRPr lang="en-US" altLang="en-US" sz="2400" dirty="0"/>
          </a:p>
          <a:p>
            <a:pPr lvl="2">
              <a:lnSpc>
                <a:spcPct val="150000"/>
              </a:lnSpc>
            </a:pPr>
            <a:r>
              <a:rPr lang="en-US" altLang="en-US" sz="2400" dirty="0"/>
              <a:t>one-to-one (1:1), </a:t>
            </a:r>
          </a:p>
          <a:p>
            <a:pPr lvl="2">
              <a:lnSpc>
                <a:spcPct val="150000"/>
              </a:lnSpc>
            </a:pPr>
            <a:r>
              <a:rPr lang="en-US" altLang="en-US" sz="2400" dirty="0"/>
              <a:t>one-to-many (1:M), </a:t>
            </a:r>
          </a:p>
          <a:p>
            <a:pPr lvl="2">
              <a:lnSpc>
                <a:spcPct val="150000"/>
              </a:lnSpc>
            </a:pPr>
            <a:r>
              <a:rPr lang="en-US" altLang="en-US" sz="2400" dirty="0"/>
              <a:t>and many-to-many (M:N)</a:t>
            </a:r>
          </a:p>
          <a:p>
            <a:endParaRPr lang="en-US" dirty="0"/>
          </a:p>
        </p:txBody>
      </p:sp>
      <p:graphicFrame>
        <p:nvGraphicFramePr>
          <p:cNvPr id="4" name="Object 6">
            <a:extLst>
              <a:ext uri="{FF2B5EF4-FFF2-40B4-BE49-F238E27FC236}">
                <a16:creationId xmlns:a16="http://schemas.microsoft.com/office/drawing/2014/main" id="{DC701D56-AA05-5030-2DF9-F9D5ED21B8B1}"/>
              </a:ext>
            </a:extLst>
          </p:cNvPr>
          <p:cNvGraphicFramePr>
            <a:graphicFrameLocks noChangeAspect="1"/>
          </p:cNvGraphicFramePr>
          <p:nvPr>
            <p:extLst>
              <p:ext uri="{D42A27DB-BD31-4B8C-83A1-F6EECF244321}">
                <p14:modId xmlns:p14="http://schemas.microsoft.com/office/powerpoint/2010/main" val="330227247"/>
              </p:ext>
            </p:extLst>
          </p:nvPr>
        </p:nvGraphicFramePr>
        <p:xfrm>
          <a:off x="6078412" y="4446999"/>
          <a:ext cx="2908300" cy="359670"/>
        </p:xfrm>
        <a:graphic>
          <a:graphicData uri="http://schemas.openxmlformats.org/presentationml/2006/ole">
            <mc:AlternateContent xmlns:mc="http://schemas.openxmlformats.org/markup-compatibility/2006">
              <mc:Choice xmlns:v="urn:schemas-microsoft-com:vml" Requires="v">
                <p:oleObj name="Microsoft Drawing" r:id="rId2" imgW="2692400" imgH="330200" progId="MSDraw">
                  <p:embed/>
                </p:oleObj>
              </mc:Choice>
              <mc:Fallback>
                <p:oleObj name="Microsoft Drawing" r:id="rId2" imgW="2692400" imgH="330200" progId="MSDraw">
                  <p:embed/>
                  <p:pic>
                    <p:nvPicPr>
                      <p:cNvPr id="33797" name="Object 6">
                        <a:extLst>
                          <a:ext uri="{FF2B5EF4-FFF2-40B4-BE49-F238E27FC236}">
                            <a16:creationId xmlns:a16="http://schemas.microsoft.com/office/drawing/2014/main" id="{157928A9-1B5F-E050-FBCB-ACE0793AF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412" y="4446999"/>
                        <a:ext cx="2908300" cy="359670"/>
                      </a:xfrm>
                      <a:prstGeom prst="rect">
                        <a:avLst/>
                      </a:prstGeom>
                      <a:noFill/>
                      <a:ln>
                        <a:noFill/>
                      </a:ln>
                    </p:spPr>
                  </p:pic>
                </p:oleObj>
              </mc:Fallback>
            </mc:AlternateContent>
          </a:graphicData>
        </a:graphic>
      </p:graphicFrame>
      <p:graphicFrame>
        <p:nvGraphicFramePr>
          <p:cNvPr id="5" name="Object 7">
            <a:extLst>
              <a:ext uri="{FF2B5EF4-FFF2-40B4-BE49-F238E27FC236}">
                <a16:creationId xmlns:a16="http://schemas.microsoft.com/office/drawing/2014/main" id="{40656502-1CBE-7D53-6191-FF325BF1DB45}"/>
              </a:ext>
            </a:extLst>
          </p:cNvPr>
          <p:cNvGraphicFramePr>
            <a:graphicFrameLocks noChangeAspect="1"/>
          </p:cNvGraphicFramePr>
          <p:nvPr>
            <p:extLst>
              <p:ext uri="{D42A27DB-BD31-4B8C-83A1-F6EECF244321}">
                <p14:modId xmlns:p14="http://schemas.microsoft.com/office/powerpoint/2010/main" val="197157987"/>
              </p:ext>
            </p:extLst>
          </p:nvPr>
        </p:nvGraphicFramePr>
        <p:xfrm>
          <a:off x="6096000" y="4998672"/>
          <a:ext cx="2907645" cy="359670"/>
        </p:xfrm>
        <a:graphic>
          <a:graphicData uri="http://schemas.openxmlformats.org/presentationml/2006/ole">
            <mc:AlternateContent xmlns:mc="http://schemas.openxmlformats.org/markup-compatibility/2006">
              <mc:Choice xmlns:v="urn:schemas-microsoft-com:vml" Requires="v">
                <p:oleObj r:id="rId4" imgW="2692400" imgH="330200" progId="MSDraw">
                  <p:embed/>
                </p:oleObj>
              </mc:Choice>
              <mc:Fallback>
                <p:oleObj r:id="rId4" imgW="2692400" imgH="330200" progId="MSDraw">
                  <p:embed/>
                  <p:pic>
                    <p:nvPicPr>
                      <p:cNvPr id="33798" name="Object 7">
                        <a:extLst>
                          <a:ext uri="{FF2B5EF4-FFF2-40B4-BE49-F238E27FC236}">
                            <a16:creationId xmlns:a16="http://schemas.microsoft.com/office/drawing/2014/main" id="{D8CFAE14-ACC6-56D4-B48C-5C3E92C95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998672"/>
                        <a:ext cx="2907645" cy="359670"/>
                      </a:xfrm>
                      <a:prstGeom prst="rect">
                        <a:avLst/>
                      </a:prstGeom>
                      <a:noFill/>
                      <a:ln>
                        <a:noFill/>
                      </a:ln>
                    </p:spPr>
                  </p:pic>
                </p:oleObj>
              </mc:Fallback>
            </mc:AlternateContent>
          </a:graphicData>
        </a:graphic>
      </p:graphicFrame>
      <p:graphicFrame>
        <p:nvGraphicFramePr>
          <p:cNvPr id="6" name="Object 8">
            <a:extLst>
              <a:ext uri="{FF2B5EF4-FFF2-40B4-BE49-F238E27FC236}">
                <a16:creationId xmlns:a16="http://schemas.microsoft.com/office/drawing/2014/main" id="{CD78256E-CCF9-4EEE-8971-7BB2814B5249}"/>
              </a:ext>
            </a:extLst>
          </p:cNvPr>
          <p:cNvGraphicFramePr>
            <a:graphicFrameLocks noChangeAspect="1"/>
          </p:cNvGraphicFramePr>
          <p:nvPr>
            <p:extLst>
              <p:ext uri="{D42A27DB-BD31-4B8C-83A1-F6EECF244321}">
                <p14:modId xmlns:p14="http://schemas.microsoft.com/office/powerpoint/2010/main" val="3397402321"/>
              </p:ext>
            </p:extLst>
          </p:nvPr>
        </p:nvGraphicFramePr>
        <p:xfrm>
          <a:off x="6096000" y="5708482"/>
          <a:ext cx="2908976" cy="359670"/>
        </p:xfrm>
        <a:graphic>
          <a:graphicData uri="http://schemas.openxmlformats.org/presentationml/2006/ole">
            <mc:AlternateContent xmlns:mc="http://schemas.openxmlformats.org/markup-compatibility/2006">
              <mc:Choice xmlns:v="urn:schemas-microsoft-com:vml" Requires="v">
                <p:oleObj r:id="rId6" imgW="2692400" imgH="330200" progId="MSDraw">
                  <p:embed/>
                </p:oleObj>
              </mc:Choice>
              <mc:Fallback>
                <p:oleObj r:id="rId6" imgW="2692400" imgH="330200" progId="MSDraw">
                  <p:embed/>
                  <p:pic>
                    <p:nvPicPr>
                      <p:cNvPr id="33799" name="Object 8">
                        <a:extLst>
                          <a:ext uri="{FF2B5EF4-FFF2-40B4-BE49-F238E27FC236}">
                            <a16:creationId xmlns:a16="http://schemas.microsoft.com/office/drawing/2014/main" id="{7962129E-CE9D-2845-CF0E-6DAC4ABED9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5708482"/>
                        <a:ext cx="2908976" cy="35967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41540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E056B-ADB9-C737-E738-DC006B81B638}"/>
              </a:ext>
            </a:extLst>
          </p:cNvPr>
          <p:cNvSpPr>
            <a:spLocks noGrp="1"/>
          </p:cNvSpPr>
          <p:nvPr>
            <p:ph type="title"/>
          </p:nvPr>
        </p:nvSpPr>
        <p:spPr>
          <a:xfrm>
            <a:off x="638881" y="639193"/>
            <a:ext cx="4110099" cy="3573516"/>
          </a:xfrm>
        </p:spPr>
        <p:txBody>
          <a:bodyPr vert="horz" lIns="91440" tIns="45720" rIns="91440" bIns="45720" rtlCol="0" anchor="b">
            <a:normAutofit/>
          </a:bodyPr>
          <a:lstStyle/>
          <a:p>
            <a:r>
              <a:rPr lang="en-US" sz="5100" kern="1200" dirty="0">
                <a:cs typeface="+mj-cs"/>
              </a:rPr>
              <a:t>Cardinalities continued</a:t>
            </a:r>
          </a:p>
        </p:txBody>
      </p:sp>
      <p:sp>
        <p:nvSpPr>
          <p:cNvPr id="3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Diagram&#10;&#10;Description automatically generated with low confidence">
            <a:extLst>
              <a:ext uri="{FF2B5EF4-FFF2-40B4-BE49-F238E27FC236}">
                <a16:creationId xmlns:a16="http://schemas.microsoft.com/office/drawing/2014/main" id="{AF7FB697-C142-1C97-104F-B2E7B312CE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93338" y="640080"/>
            <a:ext cx="5536531" cy="55504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835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3A8C-93DA-A920-DBF7-0DE6F59A7D20}"/>
              </a:ext>
            </a:extLst>
          </p:cNvPr>
          <p:cNvSpPr>
            <a:spLocks noGrp="1"/>
          </p:cNvSpPr>
          <p:nvPr>
            <p:ph type="title"/>
          </p:nvPr>
        </p:nvSpPr>
        <p:spPr/>
        <p:txBody>
          <a:bodyPr/>
          <a:lstStyle/>
          <a:p>
            <a:r>
              <a:rPr lang="en-US" dirty="0"/>
              <a:t>IE vs Chen Notation</a:t>
            </a:r>
          </a:p>
        </p:txBody>
      </p:sp>
      <p:pic>
        <p:nvPicPr>
          <p:cNvPr id="4" name="Picture 3">
            <a:extLst>
              <a:ext uri="{FF2B5EF4-FFF2-40B4-BE49-F238E27FC236}">
                <a16:creationId xmlns:a16="http://schemas.microsoft.com/office/drawing/2014/main" id="{C24AE533-86CC-6300-B38B-08B0C828DF3C}"/>
              </a:ext>
            </a:extLst>
          </p:cNvPr>
          <p:cNvPicPr>
            <a:picLocks noChangeAspect="1"/>
          </p:cNvPicPr>
          <p:nvPr/>
        </p:nvPicPr>
        <p:blipFill>
          <a:blip r:embed="rId2"/>
          <a:stretch>
            <a:fillRect/>
          </a:stretch>
        </p:blipFill>
        <p:spPr>
          <a:xfrm>
            <a:off x="802097" y="4629894"/>
            <a:ext cx="5645400" cy="1862981"/>
          </a:xfrm>
          <a:prstGeom prst="rect">
            <a:avLst/>
          </a:prstGeom>
        </p:spPr>
      </p:pic>
      <p:pic>
        <p:nvPicPr>
          <p:cNvPr id="5" name="Picture 4">
            <a:extLst>
              <a:ext uri="{FF2B5EF4-FFF2-40B4-BE49-F238E27FC236}">
                <a16:creationId xmlns:a16="http://schemas.microsoft.com/office/drawing/2014/main" id="{59DB5D3B-DACC-C1D8-D730-39A60A571E47}"/>
              </a:ext>
            </a:extLst>
          </p:cNvPr>
          <p:cNvPicPr>
            <a:picLocks noChangeAspect="1"/>
          </p:cNvPicPr>
          <p:nvPr/>
        </p:nvPicPr>
        <p:blipFill>
          <a:blip r:embed="rId3"/>
          <a:stretch>
            <a:fillRect/>
          </a:stretch>
        </p:blipFill>
        <p:spPr>
          <a:xfrm>
            <a:off x="4538187" y="2153185"/>
            <a:ext cx="7483393" cy="2357269"/>
          </a:xfrm>
          <a:prstGeom prst="rect">
            <a:avLst/>
          </a:prstGeom>
        </p:spPr>
      </p:pic>
    </p:spTree>
    <p:extLst>
      <p:ext uri="{BB962C8B-B14F-4D97-AF65-F5344CB8AC3E}">
        <p14:creationId xmlns:p14="http://schemas.microsoft.com/office/powerpoint/2010/main" val="2229710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55B0-08FC-43DE-A0D9-243D55D0AD5C}"/>
              </a:ext>
            </a:extLst>
          </p:cNvPr>
          <p:cNvSpPr>
            <a:spLocks noGrp="1"/>
          </p:cNvSpPr>
          <p:nvPr>
            <p:ph type="title"/>
          </p:nvPr>
        </p:nvSpPr>
        <p:spPr>
          <a:xfrm>
            <a:off x="0" y="365126"/>
            <a:ext cx="12191999" cy="1205980"/>
          </a:xfrm>
        </p:spPr>
        <p:txBody>
          <a:bodyPr>
            <a:normAutofit/>
          </a:bodyPr>
          <a:lstStyle/>
          <a:p>
            <a:r>
              <a:rPr lang="en-US" sz="4000" dirty="0"/>
              <a:t>From requirement specification to Logical Model &gt;&gt;&gt; ERD</a:t>
            </a:r>
          </a:p>
        </p:txBody>
      </p:sp>
      <p:sp>
        <p:nvSpPr>
          <p:cNvPr id="4" name="Content Placeholder 2">
            <a:extLst>
              <a:ext uri="{FF2B5EF4-FFF2-40B4-BE49-F238E27FC236}">
                <a16:creationId xmlns:a16="http://schemas.microsoft.com/office/drawing/2014/main" id="{1FC138C9-0786-4B05-A006-D6FD13E95B9F}"/>
              </a:ext>
            </a:extLst>
          </p:cNvPr>
          <p:cNvSpPr>
            <a:spLocks noGrp="1"/>
          </p:cNvSpPr>
          <p:nvPr>
            <p:ph idx="1"/>
          </p:nvPr>
        </p:nvSpPr>
        <p:spPr>
          <a:xfrm>
            <a:off x="810491" y="2420361"/>
            <a:ext cx="10813473" cy="2413866"/>
          </a:xfrm>
        </p:spPr>
        <p:txBody>
          <a:bodyPr>
            <a:normAutofit/>
          </a:bodyPr>
          <a:lstStyle/>
          <a:p>
            <a:pPr marL="514350" indent="-514350">
              <a:buAutoNum type="arabicPeriod"/>
            </a:pPr>
            <a:r>
              <a:rPr lang="en-US" sz="2400" b="0" i="0" dirty="0">
                <a:effectLst/>
              </a:rPr>
              <a:t>A professor teaches zero, one or many classes and a class is taught by one professor.</a:t>
            </a:r>
          </a:p>
          <a:p>
            <a:pPr marL="514350" indent="-514350">
              <a:buAutoNum type="arabicPeriod"/>
            </a:pPr>
            <a:r>
              <a:rPr lang="en-US" sz="2400" b="0" i="0" dirty="0">
                <a:effectLst/>
              </a:rPr>
              <a:t>A course may generate zero, one or many classes and a class comes from one course.</a:t>
            </a:r>
          </a:p>
          <a:p>
            <a:pPr marL="0" indent="0">
              <a:buNone/>
            </a:pPr>
            <a:r>
              <a:rPr lang="en-US" sz="2400" dirty="0"/>
              <a:t>3. </a:t>
            </a:r>
            <a:r>
              <a:rPr lang="en-US" sz="2400" b="0" i="0" dirty="0">
                <a:effectLst/>
              </a:rPr>
              <a:t> A class is held in one room, but a room has zero or many classes. </a:t>
            </a:r>
            <a:endParaRPr lang="en-US" sz="2400" dirty="0"/>
          </a:p>
        </p:txBody>
      </p:sp>
    </p:spTree>
    <p:extLst>
      <p:ext uri="{BB962C8B-B14F-4D97-AF65-F5344CB8AC3E}">
        <p14:creationId xmlns:p14="http://schemas.microsoft.com/office/powerpoint/2010/main" val="547761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55B0-08FC-43DE-A0D9-243D55D0AD5C}"/>
              </a:ext>
            </a:extLst>
          </p:cNvPr>
          <p:cNvSpPr>
            <a:spLocks noGrp="1"/>
          </p:cNvSpPr>
          <p:nvPr>
            <p:ph type="title"/>
          </p:nvPr>
        </p:nvSpPr>
        <p:spPr>
          <a:xfrm>
            <a:off x="0" y="365126"/>
            <a:ext cx="12191999" cy="1156104"/>
          </a:xfrm>
        </p:spPr>
        <p:txBody>
          <a:bodyPr>
            <a:normAutofit fontScale="90000"/>
          </a:bodyPr>
          <a:lstStyle/>
          <a:p>
            <a:r>
              <a:rPr lang="en-US" dirty="0"/>
              <a:t>Requirement specification to ERD</a:t>
            </a:r>
            <a:br>
              <a:rPr lang="en-US" dirty="0"/>
            </a:br>
            <a:r>
              <a:rPr lang="en-US" dirty="0"/>
              <a:t>&gt;&gt;&gt; Entities </a:t>
            </a:r>
          </a:p>
        </p:txBody>
      </p:sp>
      <p:sp>
        <p:nvSpPr>
          <p:cNvPr id="4" name="Content Placeholder 2">
            <a:extLst>
              <a:ext uri="{FF2B5EF4-FFF2-40B4-BE49-F238E27FC236}">
                <a16:creationId xmlns:a16="http://schemas.microsoft.com/office/drawing/2014/main" id="{1FC138C9-0786-4B05-A006-D6FD13E95B9F}"/>
              </a:ext>
            </a:extLst>
          </p:cNvPr>
          <p:cNvSpPr>
            <a:spLocks noGrp="1"/>
          </p:cNvSpPr>
          <p:nvPr>
            <p:ph idx="1"/>
          </p:nvPr>
        </p:nvSpPr>
        <p:spPr>
          <a:xfrm>
            <a:off x="838200" y="1690688"/>
            <a:ext cx="10813473" cy="2413866"/>
          </a:xfrm>
        </p:spPr>
        <p:txBody>
          <a:bodyPr>
            <a:normAutofit/>
          </a:bodyPr>
          <a:lstStyle/>
          <a:p>
            <a:pPr marL="514350" indent="-514350">
              <a:buAutoNum type="arabicPeriod"/>
            </a:pPr>
            <a:r>
              <a:rPr lang="en-US" sz="2400" b="0" i="0" dirty="0">
                <a:effectLst/>
              </a:rPr>
              <a:t>A </a:t>
            </a:r>
            <a:r>
              <a:rPr lang="en-US" sz="2400" b="0" i="0" dirty="0">
                <a:effectLst/>
                <a:highlight>
                  <a:srgbClr val="FFFF00"/>
                </a:highlight>
              </a:rPr>
              <a:t>professor</a:t>
            </a:r>
            <a:r>
              <a:rPr lang="en-US" sz="2400" b="0" i="0" dirty="0">
                <a:effectLst/>
              </a:rPr>
              <a:t> teaches zero, one or many </a:t>
            </a:r>
            <a:r>
              <a:rPr lang="en-US" sz="2400" dirty="0">
                <a:highlight>
                  <a:srgbClr val="FFFF00"/>
                </a:highlight>
              </a:rPr>
              <a:t>course-sections</a:t>
            </a:r>
            <a:r>
              <a:rPr lang="en-US" sz="2400" b="0" i="0" dirty="0">
                <a:effectLst/>
              </a:rPr>
              <a:t> and a </a:t>
            </a:r>
            <a:r>
              <a:rPr lang="en-US" sz="2400" dirty="0">
                <a:highlight>
                  <a:srgbClr val="FFFF00"/>
                </a:highlight>
              </a:rPr>
              <a:t>course-section</a:t>
            </a:r>
            <a:r>
              <a:rPr lang="en-US" sz="2400" b="0" i="0" dirty="0">
                <a:effectLst/>
              </a:rPr>
              <a:t> is taught by one </a:t>
            </a:r>
            <a:r>
              <a:rPr lang="en-US" sz="2400" b="0" i="0" dirty="0">
                <a:effectLst/>
                <a:highlight>
                  <a:srgbClr val="FFFF00"/>
                </a:highlight>
              </a:rPr>
              <a:t>professor</a:t>
            </a:r>
            <a:r>
              <a:rPr lang="en-US" sz="2400" b="0" i="0" dirty="0">
                <a:effectLst/>
              </a:rPr>
              <a:t>.</a:t>
            </a:r>
          </a:p>
          <a:p>
            <a:pPr marL="514350" indent="-514350">
              <a:buAutoNum type="arabicPeriod"/>
            </a:pPr>
            <a:r>
              <a:rPr lang="en-US" sz="2400" b="0" i="0" dirty="0">
                <a:effectLst/>
              </a:rPr>
              <a:t>A </a:t>
            </a:r>
            <a:r>
              <a:rPr lang="en-US" sz="2400" b="0" i="0" dirty="0">
                <a:effectLst/>
                <a:highlight>
                  <a:srgbClr val="FFFF00"/>
                </a:highlight>
              </a:rPr>
              <a:t>course</a:t>
            </a:r>
            <a:r>
              <a:rPr lang="en-US" sz="2400" b="0" i="0" dirty="0">
                <a:effectLst/>
              </a:rPr>
              <a:t> may generate zero, one or many </a:t>
            </a:r>
            <a:r>
              <a:rPr lang="en-US" sz="2400" dirty="0">
                <a:highlight>
                  <a:srgbClr val="FFFF00"/>
                </a:highlight>
              </a:rPr>
              <a:t>course-section</a:t>
            </a:r>
            <a:r>
              <a:rPr lang="en-US" sz="2400" b="0" i="0" dirty="0">
                <a:effectLst/>
              </a:rPr>
              <a:t>s and a </a:t>
            </a:r>
            <a:r>
              <a:rPr lang="en-US" sz="2400" dirty="0">
                <a:highlight>
                  <a:srgbClr val="FFFF00"/>
                </a:highlight>
              </a:rPr>
              <a:t>course-section</a:t>
            </a:r>
            <a:r>
              <a:rPr lang="en-US" sz="2400" b="0" i="0" dirty="0">
                <a:effectLst/>
              </a:rPr>
              <a:t> comes from one </a:t>
            </a:r>
            <a:r>
              <a:rPr lang="en-US" sz="2400" b="0" i="0" dirty="0">
                <a:effectLst/>
                <a:highlight>
                  <a:srgbClr val="FFFF00"/>
                </a:highlight>
              </a:rPr>
              <a:t>course</a:t>
            </a:r>
            <a:r>
              <a:rPr lang="en-US" sz="2400" b="0" i="0" dirty="0">
                <a:effectLst/>
              </a:rPr>
              <a:t>.</a:t>
            </a:r>
          </a:p>
          <a:p>
            <a:pPr marL="0" indent="0">
              <a:buNone/>
            </a:pPr>
            <a:r>
              <a:rPr lang="en-US" sz="2400" dirty="0"/>
              <a:t>3. </a:t>
            </a:r>
            <a:r>
              <a:rPr lang="en-US" sz="2400" b="0" i="0" dirty="0">
                <a:effectLst/>
              </a:rPr>
              <a:t> A </a:t>
            </a:r>
            <a:r>
              <a:rPr lang="en-US" sz="2400" dirty="0">
                <a:highlight>
                  <a:srgbClr val="FFFF00"/>
                </a:highlight>
              </a:rPr>
              <a:t>course-section</a:t>
            </a:r>
            <a:r>
              <a:rPr lang="en-US" sz="2400" b="0" i="0" dirty="0">
                <a:effectLst/>
              </a:rPr>
              <a:t> is held in one </a:t>
            </a:r>
            <a:r>
              <a:rPr lang="en-US" sz="2400" b="0" i="0" dirty="0">
                <a:effectLst/>
                <a:highlight>
                  <a:srgbClr val="FFFF00"/>
                </a:highlight>
              </a:rPr>
              <a:t>room</a:t>
            </a:r>
            <a:r>
              <a:rPr lang="en-US" sz="2400" b="0" i="0" dirty="0">
                <a:effectLst/>
              </a:rPr>
              <a:t>, but a </a:t>
            </a:r>
            <a:r>
              <a:rPr lang="en-US" sz="2400" b="0" i="0" dirty="0">
                <a:effectLst/>
                <a:highlight>
                  <a:srgbClr val="FFFF00"/>
                </a:highlight>
              </a:rPr>
              <a:t>room</a:t>
            </a:r>
            <a:r>
              <a:rPr lang="en-US" sz="2400" b="0" i="0" dirty="0">
                <a:effectLst/>
              </a:rPr>
              <a:t> has zero or many </a:t>
            </a:r>
            <a:r>
              <a:rPr lang="en-US" sz="2400" dirty="0">
                <a:highlight>
                  <a:srgbClr val="FFFF00"/>
                </a:highlight>
              </a:rPr>
              <a:t>course-section</a:t>
            </a:r>
            <a:r>
              <a:rPr lang="en-US" sz="2400" b="0" i="0" dirty="0">
                <a:effectLst/>
              </a:rPr>
              <a:t>s. </a:t>
            </a:r>
            <a:endParaRPr lang="en-US" sz="2400" dirty="0"/>
          </a:p>
        </p:txBody>
      </p:sp>
      <p:sp>
        <p:nvSpPr>
          <p:cNvPr id="3" name="Rectangle 2">
            <a:extLst>
              <a:ext uri="{FF2B5EF4-FFF2-40B4-BE49-F238E27FC236}">
                <a16:creationId xmlns:a16="http://schemas.microsoft.com/office/drawing/2014/main" id="{ABE9F3D7-ED24-4CFE-8419-5A7040EC85ED}"/>
              </a:ext>
            </a:extLst>
          </p:cNvPr>
          <p:cNvSpPr/>
          <p:nvPr/>
        </p:nvSpPr>
        <p:spPr>
          <a:xfrm>
            <a:off x="2777260" y="4378036"/>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Professor</a:t>
            </a:r>
          </a:p>
        </p:txBody>
      </p:sp>
      <p:sp>
        <p:nvSpPr>
          <p:cNvPr id="5" name="Rectangle 4">
            <a:extLst>
              <a:ext uri="{FF2B5EF4-FFF2-40B4-BE49-F238E27FC236}">
                <a16:creationId xmlns:a16="http://schemas.microsoft.com/office/drawing/2014/main" id="{82A89564-12E1-488B-9AE3-E65DA43E0875}"/>
              </a:ext>
            </a:extLst>
          </p:cNvPr>
          <p:cNvSpPr/>
          <p:nvPr/>
        </p:nvSpPr>
        <p:spPr>
          <a:xfrm>
            <a:off x="5477864" y="4378036"/>
            <a:ext cx="1681930"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course-section</a:t>
            </a:r>
          </a:p>
        </p:txBody>
      </p:sp>
      <p:sp>
        <p:nvSpPr>
          <p:cNvPr id="6" name="Rectangle 5">
            <a:extLst>
              <a:ext uri="{FF2B5EF4-FFF2-40B4-BE49-F238E27FC236}">
                <a16:creationId xmlns:a16="http://schemas.microsoft.com/office/drawing/2014/main" id="{3B77F9AB-554E-46BB-8DE0-0824D9B50E7E}"/>
              </a:ext>
            </a:extLst>
          </p:cNvPr>
          <p:cNvSpPr/>
          <p:nvPr/>
        </p:nvSpPr>
        <p:spPr>
          <a:xfrm>
            <a:off x="8746838" y="4378037"/>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Course</a:t>
            </a:r>
          </a:p>
        </p:txBody>
      </p:sp>
      <p:sp>
        <p:nvSpPr>
          <p:cNvPr id="7" name="Rectangle 6">
            <a:extLst>
              <a:ext uri="{FF2B5EF4-FFF2-40B4-BE49-F238E27FC236}">
                <a16:creationId xmlns:a16="http://schemas.microsoft.com/office/drawing/2014/main" id="{D8B6060E-9418-4F73-BF12-A8CFA26E2304}"/>
              </a:ext>
            </a:extLst>
          </p:cNvPr>
          <p:cNvSpPr/>
          <p:nvPr/>
        </p:nvSpPr>
        <p:spPr>
          <a:xfrm>
            <a:off x="5653811" y="5800147"/>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Room</a:t>
            </a:r>
          </a:p>
        </p:txBody>
      </p:sp>
    </p:spTree>
    <p:extLst>
      <p:ext uri="{BB962C8B-B14F-4D97-AF65-F5344CB8AC3E}">
        <p14:creationId xmlns:p14="http://schemas.microsoft.com/office/powerpoint/2010/main" val="319977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55B0-08FC-43DE-A0D9-243D55D0AD5C}"/>
              </a:ext>
            </a:extLst>
          </p:cNvPr>
          <p:cNvSpPr>
            <a:spLocks noGrp="1"/>
          </p:cNvSpPr>
          <p:nvPr>
            <p:ph type="title"/>
          </p:nvPr>
        </p:nvSpPr>
        <p:spPr>
          <a:xfrm>
            <a:off x="0" y="365126"/>
            <a:ext cx="12191999" cy="1052080"/>
          </a:xfrm>
        </p:spPr>
        <p:txBody>
          <a:bodyPr>
            <a:normAutofit fontScale="90000"/>
          </a:bodyPr>
          <a:lstStyle/>
          <a:p>
            <a:r>
              <a:rPr lang="en-US" dirty="0"/>
              <a:t>Requirement specification to ERD</a:t>
            </a:r>
            <a:br>
              <a:rPr lang="en-US" dirty="0"/>
            </a:br>
            <a:r>
              <a:rPr lang="en-US" dirty="0"/>
              <a:t>&gt;&gt;&gt; Relationships </a:t>
            </a:r>
          </a:p>
        </p:txBody>
      </p:sp>
      <p:sp>
        <p:nvSpPr>
          <p:cNvPr id="4" name="Content Placeholder 2">
            <a:extLst>
              <a:ext uri="{FF2B5EF4-FFF2-40B4-BE49-F238E27FC236}">
                <a16:creationId xmlns:a16="http://schemas.microsoft.com/office/drawing/2014/main" id="{1FC138C9-0786-4B05-A006-D6FD13E95B9F}"/>
              </a:ext>
            </a:extLst>
          </p:cNvPr>
          <p:cNvSpPr>
            <a:spLocks noGrp="1"/>
          </p:cNvSpPr>
          <p:nvPr>
            <p:ph idx="1"/>
          </p:nvPr>
        </p:nvSpPr>
        <p:spPr>
          <a:xfrm>
            <a:off x="838200" y="1670810"/>
            <a:ext cx="10813473" cy="2413866"/>
          </a:xfrm>
        </p:spPr>
        <p:txBody>
          <a:bodyPr>
            <a:normAutofit/>
          </a:bodyPr>
          <a:lstStyle/>
          <a:p>
            <a:pPr marL="514350" indent="-514350">
              <a:buAutoNum type="arabicPeriod"/>
            </a:pPr>
            <a:r>
              <a:rPr lang="en-US" sz="2400" b="0" i="0" dirty="0">
                <a:effectLst/>
              </a:rPr>
              <a:t>A </a:t>
            </a:r>
            <a:r>
              <a:rPr lang="en-US" sz="2400" b="0" i="0" dirty="0">
                <a:effectLst/>
                <a:highlight>
                  <a:srgbClr val="FFFF00"/>
                </a:highlight>
              </a:rPr>
              <a:t>professor</a:t>
            </a:r>
            <a:r>
              <a:rPr lang="en-US" sz="2400" b="0" i="0" dirty="0">
                <a:effectLst/>
              </a:rPr>
              <a:t> </a:t>
            </a:r>
            <a:r>
              <a:rPr lang="en-US" sz="2400" b="0" i="0" dirty="0">
                <a:effectLst/>
                <a:highlight>
                  <a:srgbClr val="00FF00"/>
                </a:highlight>
              </a:rPr>
              <a:t>teaches</a:t>
            </a:r>
            <a:r>
              <a:rPr lang="en-US" sz="2400" b="0" i="0" dirty="0">
                <a:effectLst/>
              </a:rPr>
              <a:t> zero, one or many </a:t>
            </a:r>
            <a:r>
              <a:rPr lang="en-US" sz="2400" dirty="0">
                <a:highlight>
                  <a:srgbClr val="FFFF00"/>
                </a:highlight>
              </a:rPr>
              <a:t>course-section</a:t>
            </a:r>
            <a:r>
              <a:rPr lang="en-US" sz="2400" b="0" i="0" dirty="0">
                <a:effectLst/>
              </a:rPr>
              <a:t>s and a </a:t>
            </a:r>
            <a:r>
              <a:rPr lang="en-US" sz="2400" dirty="0">
                <a:highlight>
                  <a:srgbClr val="FFFF00"/>
                </a:highlight>
              </a:rPr>
              <a:t>course-section</a:t>
            </a:r>
            <a:r>
              <a:rPr lang="en-US" sz="2400" b="0" i="0" dirty="0">
                <a:effectLst/>
              </a:rPr>
              <a:t> is </a:t>
            </a:r>
            <a:r>
              <a:rPr lang="en-US" sz="2400" b="0" i="0" dirty="0">
                <a:effectLst/>
                <a:highlight>
                  <a:srgbClr val="00FF00"/>
                </a:highlight>
              </a:rPr>
              <a:t>taught</a:t>
            </a:r>
            <a:r>
              <a:rPr lang="en-US" sz="2400" b="0" i="0" dirty="0">
                <a:effectLst/>
              </a:rPr>
              <a:t> by one </a:t>
            </a:r>
            <a:r>
              <a:rPr lang="en-US" sz="2400" b="0" i="0" dirty="0">
                <a:effectLst/>
                <a:highlight>
                  <a:srgbClr val="FFFF00"/>
                </a:highlight>
              </a:rPr>
              <a:t>professor</a:t>
            </a:r>
            <a:r>
              <a:rPr lang="en-US" sz="2400" b="0" i="0" dirty="0">
                <a:effectLst/>
              </a:rPr>
              <a:t>.</a:t>
            </a:r>
          </a:p>
          <a:p>
            <a:pPr marL="514350" indent="-514350">
              <a:buAutoNum type="arabicPeriod"/>
            </a:pPr>
            <a:r>
              <a:rPr lang="en-US" sz="2400" b="0" i="0" dirty="0">
                <a:effectLst/>
              </a:rPr>
              <a:t>A </a:t>
            </a:r>
            <a:r>
              <a:rPr lang="en-US" sz="2400" b="0" i="0" dirty="0">
                <a:effectLst/>
                <a:highlight>
                  <a:srgbClr val="FFFF00"/>
                </a:highlight>
              </a:rPr>
              <a:t>course</a:t>
            </a:r>
            <a:r>
              <a:rPr lang="en-US" sz="2400" b="0" i="0" dirty="0">
                <a:effectLst/>
              </a:rPr>
              <a:t> may </a:t>
            </a:r>
            <a:r>
              <a:rPr lang="en-US" sz="2400" b="0" i="0" dirty="0">
                <a:effectLst/>
                <a:highlight>
                  <a:srgbClr val="00FF00"/>
                </a:highlight>
              </a:rPr>
              <a:t>generate</a:t>
            </a:r>
            <a:r>
              <a:rPr lang="en-US" sz="2400" b="0" i="0" dirty="0">
                <a:effectLst/>
              </a:rPr>
              <a:t> zero, one or many </a:t>
            </a:r>
            <a:r>
              <a:rPr lang="en-US" sz="2400" dirty="0">
                <a:highlight>
                  <a:srgbClr val="FFFF00"/>
                </a:highlight>
              </a:rPr>
              <a:t>course-section</a:t>
            </a:r>
            <a:r>
              <a:rPr lang="en-US" sz="2400" b="0" i="0" dirty="0">
                <a:effectLst/>
              </a:rPr>
              <a:t>s and a </a:t>
            </a:r>
            <a:r>
              <a:rPr lang="en-US" sz="2400" dirty="0">
                <a:highlight>
                  <a:srgbClr val="FFFF00"/>
                </a:highlight>
              </a:rPr>
              <a:t>course-section</a:t>
            </a:r>
            <a:r>
              <a:rPr lang="en-US" sz="2400" b="0" i="0" dirty="0">
                <a:effectLst/>
              </a:rPr>
              <a:t> </a:t>
            </a:r>
            <a:r>
              <a:rPr lang="en-US" sz="2400" b="0" i="0" dirty="0">
                <a:effectLst/>
                <a:highlight>
                  <a:srgbClr val="00FF00"/>
                </a:highlight>
              </a:rPr>
              <a:t>comes</a:t>
            </a:r>
            <a:r>
              <a:rPr lang="en-US" sz="2400" b="0" i="0" dirty="0">
                <a:effectLst/>
              </a:rPr>
              <a:t> from one </a:t>
            </a:r>
            <a:r>
              <a:rPr lang="en-US" sz="2400" b="0" i="0" dirty="0">
                <a:effectLst/>
                <a:highlight>
                  <a:srgbClr val="FFFF00"/>
                </a:highlight>
              </a:rPr>
              <a:t>course</a:t>
            </a:r>
            <a:r>
              <a:rPr lang="en-US" sz="2400" b="0" i="0" dirty="0">
                <a:effectLst/>
              </a:rPr>
              <a:t>.</a:t>
            </a:r>
          </a:p>
          <a:p>
            <a:pPr marL="0" indent="0">
              <a:buNone/>
            </a:pPr>
            <a:r>
              <a:rPr lang="en-US" sz="2400" dirty="0"/>
              <a:t>3. </a:t>
            </a:r>
            <a:r>
              <a:rPr lang="en-US" sz="2400" b="0" i="0" dirty="0">
                <a:effectLst/>
              </a:rPr>
              <a:t> A </a:t>
            </a:r>
            <a:r>
              <a:rPr lang="en-US" sz="2400" dirty="0">
                <a:highlight>
                  <a:srgbClr val="FFFF00"/>
                </a:highlight>
              </a:rPr>
              <a:t>course-section</a:t>
            </a:r>
            <a:r>
              <a:rPr lang="en-US" sz="2400" b="0" i="0" dirty="0">
                <a:effectLst/>
              </a:rPr>
              <a:t> </a:t>
            </a:r>
            <a:r>
              <a:rPr lang="en-US" sz="2400" b="0" i="0" dirty="0">
                <a:effectLst/>
                <a:highlight>
                  <a:srgbClr val="00FF00"/>
                </a:highlight>
              </a:rPr>
              <a:t>is held </a:t>
            </a:r>
            <a:r>
              <a:rPr lang="en-US" sz="2400" b="0" i="0" dirty="0">
                <a:effectLst/>
              </a:rPr>
              <a:t>in one </a:t>
            </a:r>
            <a:r>
              <a:rPr lang="en-US" sz="2400" b="0" i="0" dirty="0">
                <a:effectLst/>
                <a:highlight>
                  <a:srgbClr val="FFFF00"/>
                </a:highlight>
              </a:rPr>
              <a:t>room</a:t>
            </a:r>
            <a:r>
              <a:rPr lang="en-US" sz="2400" b="0" i="0" dirty="0">
                <a:effectLst/>
              </a:rPr>
              <a:t>, but a </a:t>
            </a:r>
            <a:r>
              <a:rPr lang="en-US" sz="2400" b="0" i="0" dirty="0">
                <a:effectLst/>
                <a:highlight>
                  <a:srgbClr val="FFFF00"/>
                </a:highlight>
              </a:rPr>
              <a:t>room</a:t>
            </a:r>
            <a:r>
              <a:rPr lang="en-US" sz="2400" b="0" i="0" dirty="0">
                <a:effectLst/>
              </a:rPr>
              <a:t> </a:t>
            </a:r>
            <a:r>
              <a:rPr lang="en-US" sz="2400" b="0" i="0" dirty="0">
                <a:effectLst/>
                <a:highlight>
                  <a:srgbClr val="00FF00"/>
                </a:highlight>
              </a:rPr>
              <a:t>has</a:t>
            </a:r>
            <a:r>
              <a:rPr lang="en-US" sz="2400" b="0" i="0" dirty="0">
                <a:effectLst/>
              </a:rPr>
              <a:t> zero or many </a:t>
            </a:r>
            <a:r>
              <a:rPr lang="en-US" sz="2400" dirty="0">
                <a:highlight>
                  <a:srgbClr val="FFFF00"/>
                </a:highlight>
              </a:rPr>
              <a:t>course-section</a:t>
            </a:r>
            <a:r>
              <a:rPr lang="en-US" sz="2400" b="0" i="0" dirty="0">
                <a:effectLst/>
              </a:rPr>
              <a:t>s. </a:t>
            </a:r>
            <a:endParaRPr lang="en-US" sz="2400" dirty="0"/>
          </a:p>
        </p:txBody>
      </p:sp>
      <p:sp>
        <p:nvSpPr>
          <p:cNvPr id="3" name="Rectangle 2">
            <a:extLst>
              <a:ext uri="{FF2B5EF4-FFF2-40B4-BE49-F238E27FC236}">
                <a16:creationId xmlns:a16="http://schemas.microsoft.com/office/drawing/2014/main" id="{ABE9F3D7-ED24-4CFE-8419-5A7040EC85ED}"/>
              </a:ext>
            </a:extLst>
          </p:cNvPr>
          <p:cNvSpPr/>
          <p:nvPr/>
        </p:nvSpPr>
        <p:spPr>
          <a:xfrm>
            <a:off x="1450108" y="4378036"/>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Professor</a:t>
            </a:r>
          </a:p>
        </p:txBody>
      </p:sp>
      <p:sp>
        <p:nvSpPr>
          <p:cNvPr id="5" name="Rectangle 4">
            <a:extLst>
              <a:ext uri="{FF2B5EF4-FFF2-40B4-BE49-F238E27FC236}">
                <a16:creationId xmlns:a16="http://schemas.microsoft.com/office/drawing/2014/main" id="{82A89564-12E1-488B-9AE3-E65DA43E0875}"/>
              </a:ext>
            </a:extLst>
          </p:cNvPr>
          <p:cNvSpPr/>
          <p:nvPr/>
        </p:nvSpPr>
        <p:spPr>
          <a:xfrm>
            <a:off x="5398169" y="4378037"/>
            <a:ext cx="1836820"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course-section</a:t>
            </a:r>
          </a:p>
        </p:txBody>
      </p:sp>
      <p:sp>
        <p:nvSpPr>
          <p:cNvPr id="6" name="Rectangle 5">
            <a:extLst>
              <a:ext uri="{FF2B5EF4-FFF2-40B4-BE49-F238E27FC236}">
                <a16:creationId xmlns:a16="http://schemas.microsoft.com/office/drawing/2014/main" id="{3B77F9AB-554E-46BB-8DE0-0824D9B50E7E}"/>
              </a:ext>
            </a:extLst>
          </p:cNvPr>
          <p:cNvSpPr/>
          <p:nvPr/>
        </p:nvSpPr>
        <p:spPr>
          <a:xfrm>
            <a:off x="10321637" y="4378037"/>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Course</a:t>
            </a:r>
          </a:p>
        </p:txBody>
      </p:sp>
      <p:sp>
        <p:nvSpPr>
          <p:cNvPr id="7" name="Rectangle 6">
            <a:extLst>
              <a:ext uri="{FF2B5EF4-FFF2-40B4-BE49-F238E27FC236}">
                <a16:creationId xmlns:a16="http://schemas.microsoft.com/office/drawing/2014/main" id="{D8B6060E-9418-4F73-BF12-A8CFA26E2304}"/>
              </a:ext>
            </a:extLst>
          </p:cNvPr>
          <p:cNvSpPr/>
          <p:nvPr/>
        </p:nvSpPr>
        <p:spPr>
          <a:xfrm>
            <a:off x="5653811" y="6040292"/>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Room</a:t>
            </a:r>
          </a:p>
        </p:txBody>
      </p:sp>
      <p:cxnSp>
        <p:nvCxnSpPr>
          <p:cNvPr id="9" name="Straight Connector 8">
            <a:extLst>
              <a:ext uri="{FF2B5EF4-FFF2-40B4-BE49-F238E27FC236}">
                <a16:creationId xmlns:a16="http://schemas.microsoft.com/office/drawing/2014/main" id="{551F0D52-8EC8-4174-AED4-68A83410179B}"/>
              </a:ext>
            </a:extLst>
          </p:cNvPr>
          <p:cNvCxnSpPr>
            <a:cxnSpLocks/>
            <a:stCxn id="5" idx="1"/>
            <a:endCxn id="3" idx="3"/>
          </p:cNvCxnSpPr>
          <p:nvPr/>
        </p:nvCxnSpPr>
        <p:spPr>
          <a:xfrm flipH="1" flipV="1">
            <a:off x="2780144" y="4735729"/>
            <a:ext cx="2618025" cy="1"/>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66EF3A6D-436D-4A65-BB7D-72FF93CC39FA}"/>
              </a:ext>
            </a:extLst>
          </p:cNvPr>
          <p:cNvCxnSpPr>
            <a:cxnSpLocks/>
          </p:cNvCxnSpPr>
          <p:nvPr/>
        </p:nvCxnSpPr>
        <p:spPr>
          <a:xfrm>
            <a:off x="7234989" y="4735729"/>
            <a:ext cx="3086648"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71ED9C7A-628C-425E-9A09-2FE7E9F115F8}"/>
              </a:ext>
            </a:extLst>
          </p:cNvPr>
          <p:cNvCxnSpPr>
            <a:cxnSpLocks/>
            <a:stCxn id="5" idx="2"/>
            <a:endCxn id="7" idx="0"/>
          </p:cNvCxnSpPr>
          <p:nvPr/>
        </p:nvCxnSpPr>
        <p:spPr>
          <a:xfrm>
            <a:off x="6316579" y="5093422"/>
            <a:ext cx="2250" cy="946870"/>
          </a:xfrm>
          <a:prstGeom prst="line">
            <a:avLst/>
          </a:prstGeom>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A2D35B91-C551-46FC-B6FD-6F92195B8715}"/>
              </a:ext>
            </a:extLst>
          </p:cNvPr>
          <p:cNvSpPr txBox="1"/>
          <p:nvPr/>
        </p:nvSpPr>
        <p:spPr>
          <a:xfrm>
            <a:off x="4555246" y="4239435"/>
            <a:ext cx="842923" cy="338554"/>
          </a:xfrm>
          <a:prstGeom prst="rect">
            <a:avLst/>
          </a:prstGeom>
          <a:noFill/>
        </p:spPr>
        <p:txBody>
          <a:bodyPr wrap="none" rtlCol="0">
            <a:spAutoFit/>
          </a:bodyPr>
          <a:lstStyle/>
          <a:p>
            <a:r>
              <a:rPr lang="en-US" sz="1600" dirty="0"/>
              <a:t>Teaches</a:t>
            </a:r>
            <a:endParaRPr lang="en-US" dirty="0"/>
          </a:p>
        </p:txBody>
      </p:sp>
      <p:sp>
        <p:nvSpPr>
          <p:cNvPr id="15" name="TextBox 14">
            <a:extLst>
              <a:ext uri="{FF2B5EF4-FFF2-40B4-BE49-F238E27FC236}">
                <a16:creationId xmlns:a16="http://schemas.microsoft.com/office/drawing/2014/main" id="{52D6D8FA-BA0B-4003-BE8B-3A8A5490357B}"/>
              </a:ext>
            </a:extLst>
          </p:cNvPr>
          <p:cNvSpPr txBox="1"/>
          <p:nvPr/>
        </p:nvSpPr>
        <p:spPr>
          <a:xfrm>
            <a:off x="2848351" y="4998035"/>
            <a:ext cx="1036117" cy="338554"/>
          </a:xfrm>
          <a:prstGeom prst="rect">
            <a:avLst/>
          </a:prstGeom>
          <a:noFill/>
        </p:spPr>
        <p:txBody>
          <a:bodyPr wrap="none" rtlCol="0">
            <a:spAutoFit/>
          </a:bodyPr>
          <a:lstStyle/>
          <a:p>
            <a:r>
              <a:rPr lang="en-US" sz="1600" dirty="0"/>
              <a:t>Taught  by</a:t>
            </a:r>
            <a:endParaRPr lang="en-US" dirty="0"/>
          </a:p>
        </p:txBody>
      </p:sp>
      <p:sp>
        <p:nvSpPr>
          <p:cNvPr id="19" name="TextBox 18">
            <a:extLst>
              <a:ext uri="{FF2B5EF4-FFF2-40B4-BE49-F238E27FC236}">
                <a16:creationId xmlns:a16="http://schemas.microsoft.com/office/drawing/2014/main" id="{92D9B5D9-51AA-4C83-B7FE-0BDD8F6BC20A}"/>
              </a:ext>
            </a:extLst>
          </p:cNvPr>
          <p:cNvSpPr txBox="1"/>
          <p:nvPr/>
        </p:nvSpPr>
        <p:spPr>
          <a:xfrm>
            <a:off x="7339728" y="4292970"/>
            <a:ext cx="1040349" cy="338554"/>
          </a:xfrm>
          <a:prstGeom prst="rect">
            <a:avLst/>
          </a:prstGeom>
          <a:noFill/>
        </p:spPr>
        <p:txBody>
          <a:bodyPr wrap="none" rtlCol="0">
            <a:spAutoFit/>
          </a:bodyPr>
          <a:lstStyle/>
          <a:p>
            <a:r>
              <a:rPr lang="en-US" sz="1600" dirty="0"/>
              <a:t>Generates</a:t>
            </a:r>
            <a:endParaRPr lang="en-US" dirty="0"/>
          </a:p>
        </p:txBody>
      </p:sp>
      <p:sp>
        <p:nvSpPr>
          <p:cNvPr id="20" name="TextBox 19">
            <a:extLst>
              <a:ext uri="{FF2B5EF4-FFF2-40B4-BE49-F238E27FC236}">
                <a16:creationId xmlns:a16="http://schemas.microsoft.com/office/drawing/2014/main" id="{C2A7B384-3403-4496-9D32-5EAC88B994AA}"/>
              </a:ext>
            </a:extLst>
          </p:cNvPr>
          <p:cNvSpPr txBox="1"/>
          <p:nvPr/>
        </p:nvSpPr>
        <p:spPr>
          <a:xfrm>
            <a:off x="9087670" y="4745299"/>
            <a:ext cx="1199239" cy="338554"/>
          </a:xfrm>
          <a:prstGeom prst="rect">
            <a:avLst/>
          </a:prstGeom>
          <a:noFill/>
        </p:spPr>
        <p:txBody>
          <a:bodyPr wrap="none" rtlCol="0">
            <a:spAutoFit/>
          </a:bodyPr>
          <a:lstStyle/>
          <a:p>
            <a:r>
              <a:rPr lang="en-US" sz="1600" dirty="0"/>
              <a:t>Comes from</a:t>
            </a:r>
            <a:endParaRPr lang="en-US" dirty="0"/>
          </a:p>
        </p:txBody>
      </p:sp>
      <p:sp>
        <p:nvSpPr>
          <p:cNvPr id="21" name="TextBox 20">
            <a:extLst>
              <a:ext uri="{FF2B5EF4-FFF2-40B4-BE49-F238E27FC236}">
                <a16:creationId xmlns:a16="http://schemas.microsoft.com/office/drawing/2014/main" id="{25A01588-3834-49A1-A4ED-8C5AC0A02887}"/>
              </a:ext>
            </a:extLst>
          </p:cNvPr>
          <p:cNvSpPr txBox="1"/>
          <p:nvPr/>
        </p:nvSpPr>
        <p:spPr>
          <a:xfrm rot="5400000">
            <a:off x="5438205" y="5555321"/>
            <a:ext cx="769763" cy="338554"/>
          </a:xfrm>
          <a:prstGeom prst="rect">
            <a:avLst/>
          </a:prstGeom>
          <a:noFill/>
        </p:spPr>
        <p:txBody>
          <a:bodyPr wrap="none" rtlCol="0">
            <a:spAutoFit/>
          </a:bodyPr>
          <a:lstStyle/>
          <a:p>
            <a:r>
              <a:rPr lang="en-US" sz="1600" dirty="0"/>
              <a:t>Held in</a:t>
            </a:r>
            <a:endParaRPr lang="en-US" dirty="0"/>
          </a:p>
        </p:txBody>
      </p:sp>
      <p:sp>
        <p:nvSpPr>
          <p:cNvPr id="22" name="TextBox 21">
            <a:extLst>
              <a:ext uri="{FF2B5EF4-FFF2-40B4-BE49-F238E27FC236}">
                <a16:creationId xmlns:a16="http://schemas.microsoft.com/office/drawing/2014/main" id="{0C3F5391-CD8C-4279-9B5D-3BD24E7A47BE}"/>
              </a:ext>
            </a:extLst>
          </p:cNvPr>
          <p:cNvSpPr txBox="1"/>
          <p:nvPr/>
        </p:nvSpPr>
        <p:spPr>
          <a:xfrm rot="16200000">
            <a:off x="6504007" y="5087087"/>
            <a:ext cx="490840" cy="338554"/>
          </a:xfrm>
          <a:prstGeom prst="rect">
            <a:avLst/>
          </a:prstGeom>
          <a:noFill/>
        </p:spPr>
        <p:txBody>
          <a:bodyPr wrap="none" rtlCol="0">
            <a:spAutoFit/>
          </a:bodyPr>
          <a:lstStyle/>
          <a:p>
            <a:r>
              <a:rPr lang="en-US" sz="1600" dirty="0"/>
              <a:t>Has</a:t>
            </a:r>
            <a:endParaRPr lang="en-US" dirty="0"/>
          </a:p>
        </p:txBody>
      </p:sp>
    </p:spTree>
    <p:extLst>
      <p:ext uri="{BB962C8B-B14F-4D97-AF65-F5344CB8AC3E}">
        <p14:creationId xmlns:p14="http://schemas.microsoft.com/office/powerpoint/2010/main" val="112154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inVertic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arn(inVertical)">
                                      <p:cBhvr>
                                        <p:cTn id="38" dur="500"/>
                                        <p:tgtEl>
                                          <p:spTgt spid="22"/>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D668-7FD3-41A2-936B-0B04A823F36F}"/>
              </a:ext>
            </a:extLst>
          </p:cNvPr>
          <p:cNvSpPr>
            <a:spLocks noGrp="1"/>
          </p:cNvSpPr>
          <p:nvPr>
            <p:ph type="title"/>
          </p:nvPr>
        </p:nvSpPr>
        <p:spPr>
          <a:xfrm>
            <a:off x="0" y="115411"/>
            <a:ext cx="12192000" cy="1108568"/>
          </a:xfrm>
          <a:solidFill>
            <a:schemeClr val="accent2">
              <a:lumMod val="60000"/>
              <a:lumOff val="40000"/>
            </a:schemeClr>
          </a:solidFill>
        </p:spPr>
        <p:txBody>
          <a:bodyPr/>
          <a:lstStyle/>
          <a:p>
            <a:r>
              <a:rPr lang="en-US" dirty="0"/>
              <a:t>Today’s Plan</a:t>
            </a:r>
          </a:p>
        </p:txBody>
      </p:sp>
      <p:sp>
        <p:nvSpPr>
          <p:cNvPr id="3" name="Content Placeholder 2">
            <a:extLst>
              <a:ext uri="{FF2B5EF4-FFF2-40B4-BE49-F238E27FC236}">
                <a16:creationId xmlns:a16="http://schemas.microsoft.com/office/drawing/2014/main" id="{BFBFB041-DFDC-4BEC-BAC1-477637CA5A7D}"/>
              </a:ext>
            </a:extLst>
          </p:cNvPr>
          <p:cNvSpPr>
            <a:spLocks noGrp="1"/>
          </p:cNvSpPr>
          <p:nvPr>
            <p:ph idx="1"/>
          </p:nvPr>
        </p:nvSpPr>
        <p:spPr>
          <a:xfrm>
            <a:off x="838200" y="1487055"/>
            <a:ext cx="10515600" cy="4689908"/>
          </a:xfrm>
        </p:spPr>
        <p:txBody>
          <a:bodyPr>
            <a:normAutofit fontScale="92500" lnSpcReduction="10000"/>
          </a:bodyPr>
          <a:lstStyle/>
          <a:p>
            <a:r>
              <a:rPr lang="en-US" b="1" dirty="0"/>
              <a:t>Review:</a:t>
            </a:r>
          </a:p>
          <a:p>
            <a:pPr lvl="1">
              <a:buFont typeface="Wingdings" panose="05000000000000000000" pitchFamily="2" charset="2"/>
              <a:buChar char="ü"/>
            </a:pPr>
            <a:r>
              <a:rPr lang="en-US" dirty="0"/>
              <a:t>Software Architecture </a:t>
            </a:r>
          </a:p>
          <a:p>
            <a:pPr lvl="1">
              <a:buFont typeface="Wingdings" panose="05000000000000000000" pitchFamily="2" charset="2"/>
              <a:buChar char="ü"/>
            </a:pPr>
            <a:r>
              <a:rPr lang="en-US" dirty="0"/>
              <a:t>Data vs Information</a:t>
            </a:r>
          </a:p>
          <a:p>
            <a:pPr lvl="1">
              <a:buFont typeface="Wingdings" panose="05000000000000000000" pitchFamily="2" charset="2"/>
              <a:buChar char="ü"/>
            </a:pPr>
            <a:r>
              <a:rPr lang="en-US" dirty="0"/>
              <a:t>Relational Database Structure</a:t>
            </a:r>
          </a:p>
          <a:p>
            <a:pPr lvl="1">
              <a:buFont typeface="Wingdings" panose="05000000000000000000" pitchFamily="2" charset="2"/>
              <a:buChar char="ü"/>
            </a:pPr>
            <a:r>
              <a:rPr lang="en-US" dirty="0"/>
              <a:t>Database Management Systems</a:t>
            </a:r>
          </a:p>
          <a:p>
            <a:r>
              <a:rPr lang="en-US" b="1" dirty="0"/>
              <a:t>New: Database Development Life Cycle (DB SDLC)</a:t>
            </a:r>
          </a:p>
          <a:p>
            <a:pPr lvl="1">
              <a:buFont typeface="Wingdings" panose="05000000000000000000" pitchFamily="2" charset="2"/>
              <a:buChar char="ü"/>
            </a:pPr>
            <a:r>
              <a:rPr lang="en-US" dirty="0"/>
              <a:t>Requirement Specification</a:t>
            </a:r>
          </a:p>
          <a:p>
            <a:pPr lvl="1">
              <a:buFont typeface="Wingdings" panose="05000000000000000000" pitchFamily="2" charset="2"/>
              <a:buChar char="ü"/>
            </a:pPr>
            <a:r>
              <a:rPr lang="en-US" dirty="0"/>
              <a:t>Conceptual Data Modeling</a:t>
            </a:r>
          </a:p>
          <a:p>
            <a:pPr lvl="1">
              <a:buFont typeface="Wingdings" panose="05000000000000000000" pitchFamily="2" charset="2"/>
              <a:buChar char="ü"/>
            </a:pPr>
            <a:r>
              <a:rPr lang="en-US" dirty="0"/>
              <a:t>Logical to Physical Data Model</a:t>
            </a:r>
          </a:p>
          <a:p>
            <a:pPr lvl="1">
              <a:buFont typeface="Wingdings" panose="05000000000000000000" pitchFamily="2" charset="2"/>
              <a:buChar char="ü"/>
            </a:pPr>
            <a:r>
              <a:rPr lang="en-US" dirty="0"/>
              <a:t>In-class Practice</a:t>
            </a:r>
          </a:p>
          <a:p>
            <a:pPr lvl="1">
              <a:buFont typeface="Wingdings" panose="05000000000000000000" pitchFamily="2" charset="2"/>
              <a:buChar char="ü"/>
            </a:pPr>
            <a:r>
              <a:rPr lang="en-US" dirty="0"/>
              <a:t>Database Implementation (Create and Manipulate)</a:t>
            </a:r>
          </a:p>
          <a:p>
            <a:r>
              <a:rPr lang="en-US" b="1" dirty="0"/>
              <a:t>Next Time</a:t>
            </a:r>
          </a:p>
        </p:txBody>
      </p:sp>
    </p:spTree>
    <p:extLst>
      <p:ext uri="{BB962C8B-B14F-4D97-AF65-F5344CB8AC3E}">
        <p14:creationId xmlns:p14="http://schemas.microsoft.com/office/powerpoint/2010/main" val="2185433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55B0-08FC-43DE-A0D9-243D55D0AD5C}"/>
              </a:ext>
            </a:extLst>
          </p:cNvPr>
          <p:cNvSpPr>
            <a:spLocks noGrp="1"/>
          </p:cNvSpPr>
          <p:nvPr>
            <p:ph type="title"/>
          </p:nvPr>
        </p:nvSpPr>
        <p:spPr>
          <a:xfrm>
            <a:off x="0" y="365126"/>
            <a:ext cx="12191999" cy="1014212"/>
          </a:xfrm>
        </p:spPr>
        <p:txBody>
          <a:bodyPr>
            <a:normAutofit fontScale="90000"/>
          </a:bodyPr>
          <a:lstStyle/>
          <a:p>
            <a:r>
              <a:rPr lang="en-US" dirty="0"/>
              <a:t>Requirement specification to ERD</a:t>
            </a:r>
            <a:br>
              <a:rPr lang="en-US" dirty="0"/>
            </a:br>
            <a:r>
              <a:rPr lang="en-US" dirty="0"/>
              <a:t>&gt;&gt;&gt; Cardinalities</a:t>
            </a:r>
            <a:r>
              <a:rPr lang="en-US" b="0" dirty="0"/>
              <a:t> </a:t>
            </a:r>
            <a:r>
              <a:rPr lang="en-US" dirty="0"/>
              <a:t> </a:t>
            </a:r>
          </a:p>
        </p:txBody>
      </p:sp>
      <p:sp>
        <p:nvSpPr>
          <p:cNvPr id="4" name="Content Placeholder 2">
            <a:extLst>
              <a:ext uri="{FF2B5EF4-FFF2-40B4-BE49-F238E27FC236}">
                <a16:creationId xmlns:a16="http://schemas.microsoft.com/office/drawing/2014/main" id="{1FC138C9-0786-4B05-A006-D6FD13E95B9F}"/>
              </a:ext>
            </a:extLst>
          </p:cNvPr>
          <p:cNvSpPr>
            <a:spLocks noGrp="1"/>
          </p:cNvSpPr>
          <p:nvPr>
            <p:ph idx="1"/>
          </p:nvPr>
        </p:nvSpPr>
        <p:spPr>
          <a:xfrm>
            <a:off x="915554" y="1801234"/>
            <a:ext cx="10813473" cy="2413866"/>
          </a:xfrm>
        </p:spPr>
        <p:txBody>
          <a:bodyPr>
            <a:normAutofit/>
          </a:bodyPr>
          <a:lstStyle/>
          <a:p>
            <a:pPr marL="514350" indent="-514350">
              <a:buAutoNum type="arabicPeriod"/>
            </a:pPr>
            <a:r>
              <a:rPr lang="en-US" sz="2400" b="0" i="0" dirty="0">
                <a:effectLst/>
              </a:rPr>
              <a:t>A </a:t>
            </a:r>
            <a:r>
              <a:rPr lang="en-US" sz="2400" b="0" i="0" dirty="0">
                <a:effectLst/>
                <a:highlight>
                  <a:srgbClr val="FFFF00"/>
                </a:highlight>
              </a:rPr>
              <a:t>professor</a:t>
            </a:r>
            <a:r>
              <a:rPr lang="en-US" sz="2400" b="0" i="0" dirty="0">
                <a:effectLst/>
              </a:rPr>
              <a:t> </a:t>
            </a:r>
            <a:r>
              <a:rPr lang="en-US" sz="2400" b="0" i="0" dirty="0">
                <a:effectLst/>
                <a:highlight>
                  <a:srgbClr val="00FF00"/>
                </a:highlight>
              </a:rPr>
              <a:t>teaches</a:t>
            </a:r>
            <a:r>
              <a:rPr lang="en-US" sz="2400" b="0" i="0" dirty="0">
                <a:effectLst/>
              </a:rPr>
              <a:t> </a:t>
            </a:r>
            <a:r>
              <a:rPr lang="en-US" sz="2400" b="0" i="0" dirty="0">
                <a:effectLst/>
                <a:highlight>
                  <a:srgbClr val="FF00FF"/>
                </a:highlight>
              </a:rPr>
              <a:t>zero, one or many</a:t>
            </a:r>
            <a:r>
              <a:rPr lang="en-US" sz="2400" b="0" i="0" dirty="0">
                <a:effectLst/>
              </a:rPr>
              <a:t> </a:t>
            </a:r>
            <a:r>
              <a:rPr lang="en-US" sz="2400" dirty="0">
                <a:highlight>
                  <a:srgbClr val="FFFF00"/>
                </a:highlight>
              </a:rPr>
              <a:t>course-section</a:t>
            </a:r>
            <a:r>
              <a:rPr lang="en-US" sz="2400" b="0" i="0" dirty="0">
                <a:effectLst/>
              </a:rPr>
              <a:t>s and a </a:t>
            </a:r>
            <a:r>
              <a:rPr lang="en-US" sz="2400" dirty="0">
                <a:highlight>
                  <a:srgbClr val="FFFF00"/>
                </a:highlight>
              </a:rPr>
              <a:t>course-section</a:t>
            </a:r>
            <a:r>
              <a:rPr lang="en-US" sz="2400" b="0" i="0" dirty="0">
                <a:effectLst/>
              </a:rPr>
              <a:t> is </a:t>
            </a:r>
            <a:r>
              <a:rPr lang="en-US" sz="2400" b="0" i="0" dirty="0">
                <a:effectLst/>
                <a:highlight>
                  <a:srgbClr val="00FF00"/>
                </a:highlight>
              </a:rPr>
              <a:t>taught</a:t>
            </a:r>
            <a:r>
              <a:rPr lang="en-US" sz="2400" b="0" i="0" dirty="0">
                <a:effectLst/>
              </a:rPr>
              <a:t> by </a:t>
            </a:r>
            <a:r>
              <a:rPr lang="en-US" sz="2400" b="0" i="0" dirty="0">
                <a:effectLst/>
                <a:highlight>
                  <a:srgbClr val="FF00FF"/>
                </a:highlight>
              </a:rPr>
              <a:t>one</a:t>
            </a:r>
            <a:r>
              <a:rPr lang="en-US" sz="2400" b="0" i="0" dirty="0">
                <a:effectLst/>
              </a:rPr>
              <a:t> </a:t>
            </a:r>
            <a:r>
              <a:rPr lang="en-US" sz="2400" b="0" i="0" dirty="0">
                <a:effectLst/>
                <a:highlight>
                  <a:srgbClr val="FFFF00"/>
                </a:highlight>
              </a:rPr>
              <a:t>professor</a:t>
            </a:r>
            <a:r>
              <a:rPr lang="en-US" sz="2400" b="0" i="0" dirty="0">
                <a:effectLst/>
              </a:rPr>
              <a:t>.</a:t>
            </a:r>
          </a:p>
          <a:p>
            <a:pPr marL="514350" indent="-514350">
              <a:buAutoNum type="arabicPeriod"/>
            </a:pPr>
            <a:r>
              <a:rPr lang="en-US" sz="2400" b="0" i="0" dirty="0">
                <a:effectLst/>
              </a:rPr>
              <a:t>A </a:t>
            </a:r>
            <a:r>
              <a:rPr lang="en-US" sz="2400" b="0" i="0" dirty="0">
                <a:effectLst/>
                <a:highlight>
                  <a:srgbClr val="FFFF00"/>
                </a:highlight>
              </a:rPr>
              <a:t>course</a:t>
            </a:r>
            <a:r>
              <a:rPr lang="en-US" sz="2400" b="0" i="0" dirty="0">
                <a:effectLst/>
              </a:rPr>
              <a:t> may </a:t>
            </a:r>
            <a:r>
              <a:rPr lang="en-US" sz="2400" b="0" i="0" dirty="0">
                <a:effectLst/>
                <a:highlight>
                  <a:srgbClr val="00FF00"/>
                </a:highlight>
              </a:rPr>
              <a:t>generate</a:t>
            </a:r>
            <a:r>
              <a:rPr lang="en-US" sz="2400" b="0" i="0" dirty="0">
                <a:effectLst/>
              </a:rPr>
              <a:t> </a:t>
            </a:r>
            <a:r>
              <a:rPr lang="en-US" sz="2400" b="0" i="0" dirty="0">
                <a:effectLst/>
                <a:highlight>
                  <a:srgbClr val="FF00FF"/>
                </a:highlight>
              </a:rPr>
              <a:t>zero, one or many </a:t>
            </a:r>
            <a:r>
              <a:rPr lang="en-US" sz="2400" dirty="0">
                <a:highlight>
                  <a:srgbClr val="FFFF00"/>
                </a:highlight>
              </a:rPr>
              <a:t>course-section</a:t>
            </a:r>
            <a:r>
              <a:rPr lang="en-US" sz="2400" b="0" i="0" dirty="0">
                <a:effectLst/>
              </a:rPr>
              <a:t>s and a </a:t>
            </a:r>
            <a:r>
              <a:rPr lang="en-US" sz="2400" dirty="0">
                <a:highlight>
                  <a:srgbClr val="FFFF00"/>
                </a:highlight>
              </a:rPr>
              <a:t>course-section</a:t>
            </a:r>
            <a:r>
              <a:rPr lang="en-US" sz="2400" b="0" i="0" dirty="0">
                <a:effectLst/>
              </a:rPr>
              <a:t> </a:t>
            </a:r>
            <a:r>
              <a:rPr lang="en-US" sz="2400" b="0" i="0" dirty="0">
                <a:effectLst/>
                <a:highlight>
                  <a:srgbClr val="00FF00"/>
                </a:highlight>
              </a:rPr>
              <a:t>comes</a:t>
            </a:r>
            <a:r>
              <a:rPr lang="en-US" sz="2400" b="0" i="0" dirty="0">
                <a:effectLst/>
              </a:rPr>
              <a:t> from </a:t>
            </a:r>
            <a:r>
              <a:rPr lang="en-US" sz="2400" b="0" i="0" dirty="0">
                <a:effectLst/>
                <a:highlight>
                  <a:srgbClr val="FF00FF"/>
                </a:highlight>
              </a:rPr>
              <a:t>one</a:t>
            </a:r>
            <a:r>
              <a:rPr lang="en-US" sz="2400" b="0" i="0" dirty="0">
                <a:effectLst/>
              </a:rPr>
              <a:t> </a:t>
            </a:r>
            <a:r>
              <a:rPr lang="en-US" sz="2400" b="0" i="0" dirty="0">
                <a:effectLst/>
                <a:highlight>
                  <a:srgbClr val="FFFF00"/>
                </a:highlight>
              </a:rPr>
              <a:t>course</a:t>
            </a:r>
            <a:r>
              <a:rPr lang="en-US" sz="2400" b="0" i="0" dirty="0">
                <a:effectLst/>
              </a:rPr>
              <a:t>.</a:t>
            </a:r>
          </a:p>
          <a:p>
            <a:pPr marL="0" indent="0">
              <a:buNone/>
            </a:pPr>
            <a:r>
              <a:rPr lang="en-US" sz="2400" dirty="0"/>
              <a:t>3. </a:t>
            </a:r>
            <a:r>
              <a:rPr lang="en-US" sz="2400" b="0" i="0" dirty="0">
                <a:effectLst/>
              </a:rPr>
              <a:t> A </a:t>
            </a:r>
            <a:r>
              <a:rPr lang="en-US" sz="2400" dirty="0">
                <a:highlight>
                  <a:srgbClr val="FFFF00"/>
                </a:highlight>
              </a:rPr>
              <a:t>course-section</a:t>
            </a:r>
            <a:r>
              <a:rPr lang="en-US" sz="2400" b="0" i="0" dirty="0">
                <a:effectLst/>
              </a:rPr>
              <a:t> </a:t>
            </a:r>
            <a:r>
              <a:rPr lang="en-US" sz="2400" b="0" i="0" dirty="0">
                <a:effectLst/>
                <a:highlight>
                  <a:srgbClr val="00FF00"/>
                </a:highlight>
              </a:rPr>
              <a:t>is held </a:t>
            </a:r>
            <a:r>
              <a:rPr lang="en-US" sz="2400" b="0" i="0" dirty="0">
                <a:effectLst/>
              </a:rPr>
              <a:t>in </a:t>
            </a:r>
            <a:r>
              <a:rPr lang="en-US" sz="2400" b="0" i="0" dirty="0">
                <a:effectLst/>
                <a:highlight>
                  <a:srgbClr val="FF00FF"/>
                </a:highlight>
              </a:rPr>
              <a:t>one</a:t>
            </a:r>
            <a:r>
              <a:rPr lang="en-US" sz="2400" b="0" i="0" dirty="0">
                <a:effectLst/>
              </a:rPr>
              <a:t> </a:t>
            </a:r>
            <a:r>
              <a:rPr lang="en-US" sz="2400" b="0" i="0" dirty="0">
                <a:effectLst/>
                <a:highlight>
                  <a:srgbClr val="FFFF00"/>
                </a:highlight>
              </a:rPr>
              <a:t>room</a:t>
            </a:r>
            <a:r>
              <a:rPr lang="en-US" sz="2400" b="0" i="0" dirty="0">
                <a:effectLst/>
              </a:rPr>
              <a:t>, but a </a:t>
            </a:r>
            <a:r>
              <a:rPr lang="en-US" sz="2400" b="0" i="0" dirty="0">
                <a:effectLst/>
                <a:highlight>
                  <a:srgbClr val="FFFF00"/>
                </a:highlight>
              </a:rPr>
              <a:t>room</a:t>
            </a:r>
            <a:r>
              <a:rPr lang="en-US" sz="2400" b="0" i="0" dirty="0">
                <a:effectLst/>
              </a:rPr>
              <a:t> </a:t>
            </a:r>
            <a:r>
              <a:rPr lang="en-US" sz="2400" b="0" i="0" dirty="0">
                <a:effectLst/>
                <a:highlight>
                  <a:srgbClr val="00FF00"/>
                </a:highlight>
              </a:rPr>
              <a:t>has</a:t>
            </a:r>
            <a:r>
              <a:rPr lang="en-US" sz="2400" b="0" i="0" dirty="0">
                <a:effectLst/>
              </a:rPr>
              <a:t> </a:t>
            </a:r>
            <a:r>
              <a:rPr lang="en-US" sz="2400" b="0" i="0" dirty="0">
                <a:effectLst/>
                <a:highlight>
                  <a:srgbClr val="FF00FF"/>
                </a:highlight>
              </a:rPr>
              <a:t>zero or many</a:t>
            </a:r>
            <a:r>
              <a:rPr lang="en-US" sz="2400" b="0" i="0" dirty="0">
                <a:effectLst/>
              </a:rPr>
              <a:t> </a:t>
            </a:r>
            <a:r>
              <a:rPr lang="en-US" sz="2400" dirty="0">
                <a:highlight>
                  <a:srgbClr val="FFFF00"/>
                </a:highlight>
              </a:rPr>
              <a:t>course-section</a:t>
            </a:r>
            <a:r>
              <a:rPr lang="en-US" sz="2400" b="0" i="0" dirty="0">
                <a:effectLst/>
              </a:rPr>
              <a:t>s. </a:t>
            </a:r>
            <a:endParaRPr lang="en-US" sz="2400" dirty="0"/>
          </a:p>
        </p:txBody>
      </p:sp>
      <p:sp>
        <p:nvSpPr>
          <p:cNvPr id="3" name="Rectangle 2">
            <a:extLst>
              <a:ext uri="{FF2B5EF4-FFF2-40B4-BE49-F238E27FC236}">
                <a16:creationId xmlns:a16="http://schemas.microsoft.com/office/drawing/2014/main" id="{ABE9F3D7-ED24-4CFE-8419-5A7040EC85ED}"/>
              </a:ext>
            </a:extLst>
          </p:cNvPr>
          <p:cNvSpPr/>
          <p:nvPr/>
        </p:nvSpPr>
        <p:spPr>
          <a:xfrm>
            <a:off x="1450108" y="4378036"/>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Professor</a:t>
            </a:r>
          </a:p>
        </p:txBody>
      </p:sp>
      <p:sp>
        <p:nvSpPr>
          <p:cNvPr id="5" name="Rectangle 4">
            <a:extLst>
              <a:ext uri="{FF2B5EF4-FFF2-40B4-BE49-F238E27FC236}">
                <a16:creationId xmlns:a16="http://schemas.microsoft.com/office/drawing/2014/main" id="{82A89564-12E1-488B-9AE3-E65DA43E0875}"/>
              </a:ext>
            </a:extLst>
          </p:cNvPr>
          <p:cNvSpPr/>
          <p:nvPr/>
        </p:nvSpPr>
        <p:spPr>
          <a:xfrm>
            <a:off x="5653810" y="4378037"/>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course-section</a:t>
            </a:r>
          </a:p>
        </p:txBody>
      </p:sp>
      <p:sp>
        <p:nvSpPr>
          <p:cNvPr id="6" name="Rectangle 5">
            <a:extLst>
              <a:ext uri="{FF2B5EF4-FFF2-40B4-BE49-F238E27FC236}">
                <a16:creationId xmlns:a16="http://schemas.microsoft.com/office/drawing/2014/main" id="{3B77F9AB-554E-46BB-8DE0-0824D9B50E7E}"/>
              </a:ext>
            </a:extLst>
          </p:cNvPr>
          <p:cNvSpPr/>
          <p:nvPr/>
        </p:nvSpPr>
        <p:spPr>
          <a:xfrm>
            <a:off x="10321637" y="4378037"/>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Course</a:t>
            </a:r>
          </a:p>
        </p:txBody>
      </p:sp>
      <p:sp>
        <p:nvSpPr>
          <p:cNvPr id="7" name="Rectangle 6">
            <a:extLst>
              <a:ext uri="{FF2B5EF4-FFF2-40B4-BE49-F238E27FC236}">
                <a16:creationId xmlns:a16="http://schemas.microsoft.com/office/drawing/2014/main" id="{D8B6060E-9418-4F73-BF12-A8CFA26E2304}"/>
              </a:ext>
            </a:extLst>
          </p:cNvPr>
          <p:cNvSpPr/>
          <p:nvPr/>
        </p:nvSpPr>
        <p:spPr>
          <a:xfrm>
            <a:off x="5653811" y="6040292"/>
            <a:ext cx="1330036" cy="71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Room</a:t>
            </a:r>
          </a:p>
        </p:txBody>
      </p:sp>
      <p:cxnSp>
        <p:nvCxnSpPr>
          <p:cNvPr id="9" name="Straight Connector 8">
            <a:extLst>
              <a:ext uri="{FF2B5EF4-FFF2-40B4-BE49-F238E27FC236}">
                <a16:creationId xmlns:a16="http://schemas.microsoft.com/office/drawing/2014/main" id="{551F0D52-8EC8-4174-AED4-68A83410179B}"/>
              </a:ext>
            </a:extLst>
          </p:cNvPr>
          <p:cNvCxnSpPr>
            <a:stCxn id="5" idx="1"/>
            <a:endCxn id="3" idx="3"/>
          </p:cNvCxnSpPr>
          <p:nvPr/>
        </p:nvCxnSpPr>
        <p:spPr>
          <a:xfrm flipH="1" flipV="1">
            <a:off x="2780144" y="4735729"/>
            <a:ext cx="2873666" cy="1"/>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66EF3A6D-436D-4A65-BB7D-72FF93CC39FA}"/>
              </a:ext>
            </a:extLst>
          </p:cNvPr>
          <p:cNvCxnSpPr>
            <a:stCxn id="5" idx="3"/>
            <a:endCxn id="6" idx="1"/>
          </p:cNvCxnSpPr>
          <p:nvPr/>
        </p:nvCxnSpPr>
        <p:spPr>
          <a:xfrm>
            <a:off x="6983846" y="4735730"/>
            <a:ext cx="3337791"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71ED9C7A-628C-425E-9A09-2FE7E9F115F8}"/>
              </a:ext>
            </a:extLst>
          </p:cNvPr>
          <p:cNvCxnSpPr>
            <a:stCxn id="5" idx="2"/>
            <a:endCxn id="7" idx="0"/>
          </p:cNvCxnSpPr>
          <p:nvPr/>
        </p:nvCxnSpPr>
        <p:spPr>
          <a:xfrm>
            <a:off x="6318828" y="5093422"/>
            <a:ext cx="1" cy="946870"/>
          </a:xfrm>
          <a:prstGeom prst="line">
            <a:avLst/>
          </a:prstGeom>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A2D35B91-C551-46FC-B6FD-6F92195B8715}"/>
              </a:ext>
            </a:extLst>
          </p:cNvPr>
          <p:cNvSpPr txBox="1"/>
          <p:nvPr/>
        </p:nvSpPr>
        <p:spPr>
          <a:xfrm>
            <a:off x="4748451" y="4257186"/>
            <a:ext cx="842923" cy="338554"/>
          </a:xfrm>
          <a:prstGeom prst="rect">
            <a:avLst/>
          </a:prstGeom>
          <a:noFill/>
        </p:spPr>
        <p:txBody>
          <a:bodyPr wrap="none" rtlCol="0">
            <a:spAutoFit/>
          </a:bodyPr>
          <a:lstStyle/>
          <a:p>
            <a:r>
              <a:rPr lang="en-US" sz="1600" dirty="0"/>
              <a:t>Teaches</a:t>
            </a:r>
            <a:endParaRPr lang="en-US" dirty="0"/>
          </a:p>
        </p:txBody>
      </p:sp>
      <p:sp>
        <p:nvSpPr>
          <p:cNvPr id="15" name="TextBox 14">
            <a:extLst>
              <a:ext uri="{FF2B5EF4-FFF2-40B4-BE49-F238E27FC236}">
                <a16:creationId xmlns:a16="http://schemas.microsoft.com/office/drawing/2014/main" id="{52D6D8FA-BA0B-4003-BE8B-3A8A5490357B}"/>
              </a:ext>
            </a:extLst>
          </p:cNvPr>
          <p:cNvSpPr txBox="1"/>
          <p:nvPr/>
        </p:nvSpPr>
        <p:spPr>
          <a:xfrm>
            <a:off x="2848351" y="4998035"/>
            <a:ext cx="1036117" cy="338554"/>
          </a:xfrm>
          <a:prstGeom prst="rect">
            <a:avLst/>
          </a:prstGeom>
          <a:noFill/>
        </p:spPr>
        <p:txBody>
          <a:bodyPr wrap="none" rtlCol="0">
            <a:spAutoFit/>
          </a:bodyPr>
          <a:lstStyle/>
          <a:p>
            <a:r>
              <a:rPr lang="en-US" sz="1600" dirty="0"/>
              <a:t>Taught  by</a:t>
            </a:r>
            <a:endParaRPr lang="en-US" dirty="0"/>
          </a:p>
        </p:txBody>
      </p:sp>
      <p:sp>
        <p:nvSpPr>
          <p:cNvPr id="19" name="TextBox 18">
            <a:extLst>
              <a:ext uri="{FF2B5EF4-FFF2-40B4-BE49-F238E27FC236}">
                <a16:creationId xmlns:a16="http://schemas.microsoft.com/office/drawing/2014/main" id="{92D9B5D9-51AA-4C83-B7FE-0BDD8F6BC20A}"/>
              </a:ext>
            </a:extLst>
          </p:cNvPr>
          <p:cNvSpPr txBox="1"/>
          <p:nvPr/>
        </p:nvSpPr>
        <p:spPr>
          <a:xfrm>
            <a:off x="7039071" y="4307794"/>
            <a:ext cx="1040349" cy="338554"/>
          </a:xfrm>
          <a:prstGeom prst="rect">
            <a:avLst/>
          </a:prstGeom>
          <a:noFill/>
        </p:spPr>
        <p:txBody>
          <a:bodyPr wrap="none" rtlCol="0">
            <a:spAutoFit/>
          </a:bodyPr>
          <a:lstStyle/>
          <a:p>
            <a:r>
              <a:rPr lang="en-US" sz="1600" dirty="0"/>
              <a:t>Generates</a:t>
            </a:r>
            <a:endParaRPr lang="en-US" dirty="0"/>
          </a:p>
        </p:txBody>
      </p:sp>
      <p:sp>
        <p:nvSpPr>
          <p:cNvPr id="20" name="TextBox 19">
            <a:extLst>
              <a:ext uri="{FF2B5EF4-FFF2-40B4-BE49-F238E27FC236}">
                <a16:creationId xmlns:a16="http://schemas.microsoft.com/office/drawing/2014/main" id="{C2A7B384-3403-4496-9D32-5EAC88B994AA}"/>
              </a:ext>
            </a:extLst>
          </p:cNvPr>
          <p:cNvSpPr txBox="1"/>
          <p:nvPr/>
        </p:nvSpPr>
        <p:spPr>
          <a:xfrm>
            <a:off x="9122398" y="4855128"/>
            <a:ext cx="1199239" cy="338554"/>
          </a:xfrm>
          <a:prstGeom prst="rect">
            <a:avLst/>
          </a:prstGeom>
          <a:noFill/>
        </p:spPr>
        <p:txBody>
          <a:bodyPr wrap="none" rtlCol="0">
            <a:spAutoFit/>
          </a:bodyPr>
          <a:lstStyle/>
          <a:p>
            <a:r>
              <a:rPr lang="en-US" sz="1600" dirty="0"/>
              <a:t>Comes from</a:t>
            </a:r>
            <a:endParaRPr lang="en-US" dirty="0"/>
          </a:p>
        </p:txBody>
      </p:sp>
      <p:sp>
        <p:nvSpPr>
          <p:cNvPr id="21" name="TextBox 20">
            <a:extLst>
              <a:ext uri="{FF2B5EF4-FFF2-40B4-BE49-F238E27FC236}">
                <a16:creationId xmlns:a16="http://schemas.microsoft.com/office/drawing/2014/main" id="{25A01588-3834-49A1-A4ED-8C5AC0A02887}"/>
              </a:ext>
            </a:extLst>
          </p:cNvPr>
          <p:cNvSpPr txBox="1"/>
          <p:nvPr/>
        </p:nvSpPr>
        <p:spPr>
          <a:xfrm rot="5400000">
            <a:off x="5438205" y="5555320"/>
            <a:ext cx="769763" cy="338554"/>
          </a:xfrm>
          <a:prstGeom prst="rect">
            <a:avLst/>
          </a:prstGeom>
          <a:noFill/>
        </p:spPr>
        <p:txBody>
          <a:bodyPr wrap="none" rtlCol="0">
            <a:spAutoFit/>
          </a:bodyPr>
          <a:lstStyle/>
          <a:p>
            <a:r>
              <a:rPr lang="en-US" sz="1600" dirty="0"/>
              <a:t>Held in</a:t>
            </a:r>
            <a:endParaRPr lang="en-US" dirty="0"/>
          </a:p>
        </p:txBody>
      </p:sp>
      <p:sp>
        <p:nvSpPr>
          <p:cNvPr id="22" name="TextBox 21">
            <a:extLst>
              <a:ext uri="{FF2B5EF4-FFF2-40B4-BE49-F238E27FC236}">
                <a16:creationId xmlns:a16="http://schemas.microsoft.com/office/drawing/2014/main" id="{0C3F5391-CD8C-4279-9B5D-3BD24E7A47BE}"/>
              </a:ext>
            </a:extLst>
          </p:cNvPr>
          <p:cNvSpPr txBox="1"/>
          <p:nvPr/>
        </p:nvSpPr>
        <p:spPr>
          <a:xfrm rot="16200000">
            <a:off x="6512714" y="5097188"/>
            <a:ext cx="490840" cy="338554"/>
          </a:xfrm>
          <a:prstGeom prst="rect">
            <a:avLst/>
          </a:prstGeom>
          <a:noFill/>
        </p:spPr>
        <p:txBody>
          <a:bodyPr wrap="none" rtlCol="0">
            <a:spAutoFit/>
          </a:bodyPr>
          <a:lstStyle/>
          <a:p>
            <a:r>
              <a:rPr lang="en-US" sz="1600" dirty="0"/>
              <a:t>Has</a:t>
            </a:r>
            <a:endParaRPr lang="en-US" dirty="0"/>
          </a:p>
        </p:txBody>
      </p:sp>
      <p:cxnSp>
        <p:nvCxnSpPr>
          <p:cNvPr id="16" name="Straight Connector 15">
            <a:extLst>
              <a:ext uri="{FF2B5EF4-FFF2-40B4-BE49-F238E27FC236}">
                <a16:creationId xmlns:a16="http://schemas.microsoft.com/office/drawing/2014/main" id="{87DB9D7A-9C3A-4A49-815B-1C608F23AAD9}"/>
              </a:ext>
            </a:extLst>
          </p:cNvPr>
          <p:cNvCxnSpPr/>
          <p:nvPr/>
        </p:nvCxnSpPr>
        <p:spPr>
          <a:xfrm flipH="1">
            <a:off x="5366327" y="4595740"/>
            <a:ext cx="287482" cy="139989"/>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EF22FC40-997A-4394-85AC-0752628FCB32}"/>
              </a:ext>
            </a:extLst>
          </p:cNvPr>
          <p:cNvCxnSpPr>
            <a:cxnSpLocks/>
          </p:cNvCxnSpPr>
          <p:nvPr/>
        </p:nvCxnSpPr>
        <p:spPr>
          <a:xfrm flipH="1" flipV="1">
            <a:off x="5366327" y="4735729"/>
            <a:ext cx="287482" cy="150308"/>
          </a:xfrm>
          <a:prstGeom prst="line">
            <a:avLst/>
          </a:prstGeom>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69AF3840-7D80-42DF-A031-6358346C4446}"/>
              </a:ext>
            </a:extLst>
          </p:cNvPr>
          <p:cNvSpPr/>
          <p:nvPr/>
        </p:nvSpPr>
        <p:spPr>
          <a:xfrm>
            <a:off x="5190836" y="4623032"/>
            <a:ext cx="175491" cy="21638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B37D4E20-7D1D-4E54-B8A2-E662F34D9A32}"/>
              </a:ext>
            </a:extLst>
          </p:cNvPr>
          <p:cNvCxnSpPr/>
          <p:nvPr/>
        </p:nvCxnSpPr>
        <p:spPr>
          <a:xfrm>
            <a:off x="2848351" y="4623031"/>
            <a:ext cx="0" cy="232097"/>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2C144D88-3B95-4E19-A5EB-B0861E66A53B}"/>
              </a:ext>
            </a:extLst>
          </p:cNvPr>
          <p:cNvCxnSpPr/>
          <p:nvPr/>
        </p:nvCxnSpPr>
        <p:spPr>
          <a:xfrm>
            <a:off x="2940715" y="4623032"/>
            <a:ext cx="0" cy="23209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0977345B-5984-48CF-947E-B2B7510C6C70}"/>
              </a:ext>
            </a:extLst>
          </p:cNvPr>
          <p:cNvCxnSpPr/>
          <p:nvPr/>
        </p:nvCxnSpPr>
        <p:spPr>
          <a:xfrm>
            <a:off x="6983846" y="4595740"/>
            <a:ext cx="285172" cy="143339"/>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0589EB69-5B2C-41AD-A36B-9B0C4F1294BE}"/>
              </a:ext>
            </a:extLst>
          </p:cNvPr>
          <p:cNvCxnSpPr>
            <a:cxnSpLocks/>
          </p:cNvCxnSpPr>
          <p:nvPr/>
        </p:nvCxnSpPr>
        <p:spPr>
          <a:xfrm flipV="1">
            <a:off x="6986111" y="4739079"/>
            <a:ext cx="267763" cy="153615"/>
          </a:xfrm>
          <a:prstGeom prst="line">
            <a:avLst/>
          </a:prstGeom>
        </p:spPr>
        <p:style>
          <a:lnRef idx="3">
            <a:schemeClr val="dk1"/>
          </a:lnRef>
          <a:fillRef idx="0">
            <a:schemeClr val="dk1"/>
          </a:fillRef>
          <a:effectRef idx="2">
            <a:schemeClr val="dk1"/>
          </a:effectRef>
          <a:fontRef idx="minor">
            <a:schemeClr val="tx1"/>
          </a:fontRef>
        </p:style>
      </p:cxnSp>
      <p:sp>
        <p:nvSpPr>
          <p:cNvPr id="37" name="Oval 36">
            <a:extLst>
              <a:ext uri="{FF2B5EF4-FFF2-40B4-BE49-F238E27FC236}">
                <a16:creationId xmlns:a16="http://schemas.microsoft.com/office/drawing/2014/main" id="{B1F5D363-96E2-42E4-9A90-DF0E83DF26F6}"/>
              </a:ext>
            </a:extLst>
          </p:cNvPr>
          <p:cNvSpPr/>
          <p:nvPr/>
        </p:nvSpPr>
        <p:spPr>
          <a:xfrm>
            <a:off x="7213555" y="4623032"/>
            <a:ext cx="175491" cy="21638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580AC004-4BFF-44C8-BD21-D1D487F4F544}"/>
              </a:ext>
            </a:extLst>
          </p:cNvPr>
          <p:cNvCxnSpPr/>
          <p:nvPr/>
        </p:nvCxnSpPr>
        <p:spPr>
          <a:xfrm>
            <a:off x="10154314" y="4623030"/>
            <a:ext cx="0" cy="232097"/>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5DB3AEC9-D9FC-4080-88BB-F02A76A1F12C}"/>
              </a:ext>
            </a:extLst>
          </p:cNvPr>
          <p:cNvCxnSpPr/>
          <p:nvPr/>
        </p:nvCxnSpPr>
        <p:spPr>
          <a:xfrm>
            <a:off x="10246678" y="4623031"/>
            <a:ext cx="0" cy="232097"/>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BF22598F-D1B5-496A-8D11-6E02D2227732}"/>
              </a:ext>
            </a:extLst>
          </p:cNvPr>
          <p:cNvCxnSpPr>
            <a:cxnSpLocks/>
          </p:cNvCxnSpPr>
          <p:nvPr/>
        </p:nvCxnSpPr>
        <p:spPr>
          <a:xfrm>
            <a:off x="6216073" y="5929745"/>
            <a:ext cx="212436"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37D9B12C-E2EE-47B2-B6ED-5AD4B10CF25D}"/>
              </a:ext>
            </a:extLst>
          </p:cNvPr>
          <p:cNvCxnSpPr>
            <a:cxnSpLocks/>
          </p:cNvCxnSpPr>
          <p:nvPr/>
        </p:nvCxnSpPr>
        <p:spPr>
          <a:xfrm>
            <a:off x="6212610" y="5846617"/>
            <a:ext cx="21243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F157BAE-4264-4EA6-995B-4ECEEBCE0731}"/>
              </a:ext>
            </a:extLst>
          </p:cNvPr>
          <p:cNvCxnSpPr>
            <a:cxnSpLocks/>
          </p:cNvCxnSpPr>
          <p:nvPr/>
        </p:nvCxnSpPr>
        <p:spPr>
          <a:xfrm flipV="1">
            <a:off x="6316563" y="5093421"/>
            <a:ext cx="200893" cy="209442"/>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19E4DEB0-D138-4D1D-A277-D9EA065871A4}"/>
              </a:ext>
            </a:extLst>
          </p:cNvPr>
          <p:cNvCxnSpPr>
            <a:cxnSpLocks/>
          </p:cNvCxnSpPr>
          <p:nvPr/>
        </p:nvCxnSpPr>
        <p:spPr>
          <a:xfrm flipH="1" flipV="1">
            <a:off x="6124621" y="5093421"/>
            <a:ext cx="189677" cy="193675"/>
          </a:xfrm>
          <a:prstGeom prst="line">
            <a:avLst/>
          </a:prstGeom>
        </p:spPr>
        <p:style>
          <a:lnRef idx="3">
            <a:schemeClr val="dk1"/>
          </a:lnRef>
          <a:fillRef idx="0">
            <a:schemeClr val="dk1"/>
          </a:fillRef>
          <a:effectRef idx="2">
            <a:schemeClr val="dk1"/>
          </a:effectRef>
          <a:fontRef idx="minor">
            <a:schemeClr val="tx1"/>
          </a:fontRef>
        </p:style>
      </p:cxnSp>
      <p:sp>
        <p:nvSpPr>
          <p:cNvPr id="51" name="Oval 50">
            <a:extLst>
              <a:ext uri="{FF2B5EF4-FFF2-40B4-BE49-F238E27FC236}">
                <a16:creationId xmlns:a16="http://schemas.microsoft.com/office/drawing/2014/main" id="{C69772B7-D8BE-4BC4-AC5C-A5C408B16ED5}"/>
              </a:ext>
            </a:extLst>
          </p:cNvPr>
          <p:cNvSpPr/>
          <p:nvPr/>
        </p:nvSpPr>
        <p:spPr>
          <a:xfrm>
            <a:off x="6219459" y="5253128"/>
            <a:ext cx="189677" cy="17159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486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7" grpId="0" animBg="1"/>
      <p:bldP spid="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55B0-08FC-43DE-A0D9-243D55D0AD5C}"/>
              </a:ext>
            </a:extLst>
          </p:cNvPr>
          <p:cNvSpPr>
            <a:spLocks noGrp="1"/>
          </p:cNvSpPr>
          <p:nvPr>
            <p:ph type="title"/>
          </p:nvPr>
        </p:nvSpPr>
        <p:spPr>
          <a:xfrm>
            <a:off x="0" y="365125"/>
            <a:ext cx="12191999" cy="1085553"/>
          </a:xfrm>
        </p:spPr>
        <p:txBody>
          <a:bodyPr>
            <a:normAutofit fontScale="90000"/>
          </a:bodyPr>
          <a:lstStyle/>
          <a:p>
            <a:r>
              <a:rPr lang="en-US" dirty="0"/>
              <a:t>Requirement specification to ERD</a:t>
            </a:r>
            <a:br>
              <a:rPr lang="en-US" dirty="0"/>
            </a:br>
            <a:r>
              <a:rPr lang="en-US" dirty="0"/>
              <a:t>&gt;&gt;&gt; Attributes and Constraints  </a:t>
            </a:r>
          </a:p>
        </p:txBody>
      </p:sp>
      <p:sp>
        <p:nvSpPr>
          <p:cNvPr id="3" name="Rectangle 2">
            <a:extLst>
              <a:ext uri="{FF2B5EF4-FFF2-40B4-BE49-F238E27FC236}">
                <a16:creationId xmlns:a16="http://schemas.microsoft.com/office/drawing/2014/main" id="{ABE9F3D7-ED24-4CFE-8419-5A7040EC85ED}"/>
              </a:ext>
            </a:extLst>
          </p:cNvPr>
          <p:cNvSpPr/>
          <p:nvPr/>
        </p:nvSpPr>
        <p:spPr>
          <a:xfrm>
            <a:off x="1032160" y="2124373"/>
            <a:ext cx="1330036" cy="15402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Professor</a:t>
            </a:r>
          </a:p>
          <a:p>
            <a:pPr algn="ctr"/>
            <a:endParaRPr lang="en-US" b="1" dirty="0"/>
          </a:p>
          <a:p>
            <a:r>
              <a:rPr lang="en-US" b="1" u="sng" dirty="0"/>
              <a:t>P_ID (PK)</a:t>
            </a:r>
          </a:p>
          <a:p>
            <a:r>
              <a:rPr lang="en-US" dirty="0" err="1"/>
              <a:t>P_Fname</a:t>
            </a:r>
            <a:endParaRPr lang="en-US" dirty="0"/>
          </a:p>
          <a:p>
            <a:r>
              <a:rPr lang="en-US" dirty="0" err="1"/>
              <a:t>P_LName</a:t>
            </a:r>
            <a:endParaRPr lang="en-US" dirty="0"/>
          </a:p>
        </p:txBody>
      </p:sp>
      <p:sp>
        <p:nvSpPr>
          <p:cNvPr id="5" name="Rectangle 4">
            <a:extLst>
              <a:ext uri="{FF2B5EF4-FFF2-40B4-BE49-F238E27FC236}">
                <a16:creationId xmlns:a16="http://schemas.microsoft.com/office/drawing/2014/main" id="{82A89564-12E1-488B-9AE3-E65DA43E0875}"/>
              </a:ext>
            </a:extLst>
          </p:cNvPr>
          <p:cNvSpPr/>
          <p:nvPr/>
        </p:nvSpPr>
        <p:spPr>
          <a:xfrm>
            <a:off x="5235862" y="1773815"/>
            <a:ext cx="1330036" cy="2251007"/>
          </a:xfrm>
          <a:prstGeom prst="rect">
            <a:avLst/>
          </a:pr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err="1"/>
              <a:t>Course_Section</a:t>
            </a:r>
            <a:endParaRPr lang="en-US" sz="1400" b="1" dirty="0"/>
          </a:p>
          <a:p>
            <a:pPr algn="ctr"/>
            <a:endParaRPr lang="en-US" b="1" dirty="0"/>
          </a:p>
          <a:p>
            <a:r>
              <a:rPr lang="en-US" i="1" u="sng" dirty="0"/>
              <a:t>P_ID (FK)</a:t>
            </a:r>
          </a:p>
          <a:p>
            <a:r>
              <a:rPr lang="en-US" i="1" u="sng" dirty="0" err="1"/>
              <a:t>Co_ID</a:t>
            </a:r>
            <a:r>
              <a:rPr lang="en-US" i="1" u="sng" dirty="0"/>
              <a:t> (FK)</a:t>
            </a:r>
          </a:p>
          <a:p>
            <a:r>
              <a:rPr lang="en-US" i="1" dirty="0" err="1"/>
              <a:t>R_Num</a:t>
            </a:r>
            <a:r>
              <a:rPr lang="en-US" i="1" dirty="0"/>
              <a:t> (FK)</a:t>
            </a:r>
          </a:p>
        </p:txBody>
      </p:sp>
      <p:sp>
        <p:nvSpPr>
          <p:cNvPr id="6" name="Rectangle 5">
            <a:extLst>
              <a:ext uri="{FF2B5EF4-FFF2-40B4-BE49-F238E27FC236}">
                <a16:creationId xmlns:a16="http://schemas.microsoft.com/office/drawing/2014/main" id="{3B77F9AB-554E-46BB-8DE0-0824D9B50E7E}"/>
              </a:ext>
            </a:extLst>
          </p:cNvPr>
          <p:cNvSpPr/>
          <p:nvPr/>
        </p:nvSpPr>
        <p:spPr>
          <a:xfrm>
            <a:off x="9903688" y="2124372"/>
            <a:ext cx="1669469" cy="15402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Course</a:t>
            </a:r>
          </a:p>
          <a:p>
            <a:pPr algn="ctr"/>
            <a:endParaRPr lang="en-US" b="1" dirty="0"/>
          </a:p>
          <a:p>
            <a:r>
              <a:rPr lang="en-US" b="1" u="sng" dirty="0" err="1"/>
              <a:t>Co_ID</a:t>
            </a:r>
            <a:r>
              <a:rPr lang="en-US" b="1" u="sng" dirty="0"/>
              <a:t> (PK)</a:t>
            </a:r>
          </a:p>
          <a:p>
            <a:r>
              <a:rPr lang="en-US" dirty="0" err="1"/>
              <a:t>Co_Description</a:t>
            </a:r>
            <a:endParaRPr lang="en-US" dirty="0"/>
          </a:p>
        </p:txBody>
      </p:sp>
      <p:sp>
        <p:nvSpPr>
          <p:cNvPr id="7" name="Rectangle 6">
            <a:extLst>
              <a:ext uri="{FF2B5EF4-FFF2-40B4-BE49-F238E27FC236}">
                <a16:creationId xmlns:a16="http://schemas.microsoft.com/office/drawing/2014/main" id="{D8B6060E-9418-4F73-BF12-A8CFA26E2304}"/>
              </a:ext>
            </a:extLst>
          </p:cNvPr>
          <p:cNvSpPr/>
          <p:nvPr/>
        </p:nvSpPr>
        <p:spPr>
          <a:xfrm>
            <a:off x="5239325" y="5108936"/>
            <a:ext cx="1330036" cy="15402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Room</a:t>
            </a:r>
          </a:p>
          <a:p>
            <a:pPr algn="ctr"/>
            <a:endParaRPr lang="en-US" b="1" dirty="0"/>
          </a:p>
          <a:p>
            <a:r>
              <a:rPr lang="en-US" b="1" u="sng" dirty="0" err="1"/>
              <a:t>R_Num</a:t>
            </a:r>
            <a:r>
              <a:rPr lang="en-US" b="1" u="sng" dirty="0"/>
              <a:t> (PK)</a:t>
            </a:r>
          </a:p>
          <a:p>
            <a:r>
              <a:rPr lang="en-US" dirty="0" err="1"/>
              <a:t>R_Capacity</a:t>
            </a:r>
            <a:endParaRPr lang="en-US" dirty="0"/>
          </a:p>
        </p:txBody>
      </p:sp>
      <p:cxnSp>
        <p:nvCxnSpPr>
          <p:cNvPr id="9" name="Straight Connector 8">
            <a:extLst>
              <a:ext uri="{FF2B5EF4-FFF2-40B4-BE49-F238E27FC236}">
                <a16:creationId xmlns:a16="http://schemas.microsoft.com/office/drawing/2014/main" id="{551F0D52-8EC8-4174-AED4-68A83410179B}"/>
              </a:ext>
            </a:extLst>
          </p:cNvPr>
          <p:cNvCxnSpPr>
            <a:cxnSpLocks/>
            <a:stCxn id="5" idx="1"/>
            <a:endCxn id="3" idx="3"/>
          </p:cNvCxnSpPr>
          <p:nvPr/>
        </p:nvCxnSpPr>
        <p:spPr>
          <a:xfrm flipH="1" flipV="1">
            <a:off x="2362196" y="2894493"/>
            <a:ext cx="2873666" cy="4826"/>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66EF3A6D-436D-4A65-BB7D-72FF93CC39FA}"/>
              </a:ext>
            </a:extLst>
          </p:cNvPr>
          <p:cNvCxnSpPr>
            <a:cxnSpLocks/>
            <a:stCxn id="5" idx="3"/>
            <a:endCxn id="6" idx="1"/>
          </p:cNvCxnSpPr>
          <p:nvPr/>
        </p:nvCxnSpPr>
        <p:spPr>
          <a:xfrm flipV="1">
            <a:off x="6565898" y="2894492"/>
            <a:ext cx="3337790" cy="4827"/>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71ED9C7A-628C-425E-9A09-2FE7E9F115F8}"/>
              </a:ext>
            </a:extLst>
          </p:cNvPr>
          <p:cNvCxnSpPr>
            <a:cxnSpLocks/>
            <a:stCxn id="5" idx="2"/>
            <a:endCxn id="7" idx="0"/>
          </p:cNvCxnSpPr>
          <p:nvPr/>
        </p:nvCxnSpPr>
        <p:spPr>
          <a:xfrm>
            <a:off x="5900880" y="4024822"/>
            <a:ext cx="3463" cy="1084114"/>
          </a:xfrm>
          <a:prstGeom prst="line">
            <a:avLst/>
          </a:prstGeom>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A2D35B91-C551-46FC-B6FD-6F92195B8715}"/>
              </a:ext>
            </a:extLst>
          </p:cNvPr>
          <p:cNvSpPr txBox="1"/>
          <p:nvPr/>
        </p:nvSpPr>
        <p:spPr>
          <a:xfrm>
            <a:off x="4330503" y="2409913"/>
            <a:ext cx="842923" cy="338554"/>
          </a:xfrm>
          <a:prstGeom prst="rect">
            <a:avLst/>
          </a:prstGeom>
          <a:noFill/>
        </p:spPr>
        <p:txBody>
          <a:bodyPr wrap="none" rtlCol="0">
            <a:spAutoFit/>
          </a:bodyPr>
          <a:lstStyle/>
          <a:p>
            <a:r>
              <a:rPr lang="en-US" sz="1600" dirty="0"/>
              <a:t>Teaches</a:t>
            </a:r>
            <a:endParaRPr lang="en-US" dirty="0"/>
          </a:p>
        </p:txBody>
      </p:sp>
      <p:sp>
        <p:nvSpPr>
          <p:cNvPr id="15" name="TextBox 14">
            <a:extLst>
              <a:ext uri="{FF2B5EF4-FFF2-40B4-BE49-F238E27FC236}">
                <a16:creationId xmlns:a16="http://schemas.microsoft.com/office/drawing/2014/main" id="{52D6D8FA-BA0B-4003-BE8B-3A8A5490357B}"/>
              </a:ext>
            </a:extLst>
          </p:cNvPr>
          <p:cNvSpPr txBox="1"/>
          <p:nvPr/>
        </p:nvSpPr>
        <p:spPr>
          <a:xfrm>
            <a:off x="2336457" y="3073479"/>
            <a:ext cx="1036117" cy="338554"/>
          </a:xfrm>
          <a:prstGeom prst="rect">
            <a:avLst/>
          </a:prstGeom>
          <a:noFill/>
        </p:spPr>
        <p:txBody>
          <a:bodyPr wrap="none" rtlCol="0">
            <a:spAutoFit/>
          </a:bodyPr>
          <a:lstStyle/>
          <a:p>
            <a:r>
              <a:rPr lang="en-US" sz="1600" dirty="0"/>
              <a:t>Taught  by</a:t>
            </a:r>
            <a:endParaRPr lang="en-US" dirty="0"/>
          </a:p>
        </p:txBody>
      </p:sp>
      <p:sp>
        <p:nvSpPr>
          <p:cNvPr id="19" name="TextBox 18">
            <a:extLst>
              <a:ext uri="{FF2B5EF4-FFF2-40B4-BE49-F238E27FC236}">
                <a16:creationId xmlns:a16="http://schemas.microsoft.com/office/drawing/2014/main" id="{92D9B5D9-51AA-4C83-B7FE-0BDD8F6BC20A}"/>
              </a:ext>
            </a:extLst>
          </p:cNvPr>
          <p:cNvSpPr txBox="1"/>
          <p:nvPr/>
        </p:nvSpPr>
        <p:spPr>
          <a:xfrm>
            <a:off x="6621123" y="2460521"/>
            <a:ext cx="1040349" cy="338554"/>
          </a:xfrm>
          <a:prstGeom prst="rect">
            <a:avLst/>
          </a:prstGeom>
          <a:noFill/>
        </p:spPr>
        <p:txBody>
          <a:bodyPr wrap="none" rtlCol="0">
            <a:spAutoFit/>
          </a:bodyPr>
          <a:lstStyle/>
          <a:p>
            <a:r>
              <a:rPr lang="en-US" sz="1600" dirty="0"/>
              <a:t>Generates</a:t>
            </a:r>
            <a:endParaRPr lang="en-US" dirty="0"/>
          </a:p>
        </p:txBody>
      </p:sp>
      <p:sp>
        <p:nvSpPr>
          <p:cNvPr id="20" name="TextBox 19">
            <a:extLst>
              <a:ext uri="{FF2B5EF4-FFF2-40B4-BE49-F238E27FC236}">
                <a16:creationId xmlns:a16="http://schemas.microsoft.com/office/drawing/2014/main" id="{C2A7B384-3403-4496-9D32-5EAC88B994AA}"/>
              </a:ext>
            </a:extLst>
          </p:cNvPr>
          <p:cNvSpPr txBox="1"/>
          <p:nvPr/>
        </p:nvSpPr>
        <p:spPr>
          <a:xfrm>
            <a:off x="8704450" y="3007855"/>
            <a:ext cx="1199239" cy="338554"/>
          </a:xfrm>
          <a:prstGeom prst="rect">
            <a:avLst/>
          </a:prstGeom>
          <a:noFill/>
        </p:spPr>
        <p:txBody>
          <a:bodyPr wrap="none" rtlCol="0">
            <a:spAutoFit/>
          </a:bodyPr>
          <a:lstStyle/>
          <a:p>
            <a:r>
              <a:rPr lang="en-US" sz="1600" dirty="0"/>
              <a:t>Comes from</a:t>
            </a:r>
            <a:endParaRPr lang="en-US" dirty="0"/>
          </a:p>
        </p:txBody>
      </p:sp>
      <p:sp>
        <p:nvSpPr>
          <p:cNvPr id="21" name="TextBox 20">
            <a:extLst>
              <a:ext uri="{FF2B5EF4-FFF2-40B4-BE49-F238E27FC236}">
                <a16:creationId xmlns:a16="http://schemas.microsoft.com/office/drawing/2014/main" id="{25A01588-3834-49A1-A4ED-8C5AC0A02887}"/>
              </a:ext>
            </a:extLst>
          </p:cNvPr>
          <p:cNvSpPr txBox="1"/>
          <p:nvPr/>
        </p:nvSpPr>
        <p:spPr>
          <a:xfrm rot="5400000">
            <a:off x="5198854" y="4648272"/>
            <a:ext cx="769763" cy="338554"/>
          </a:xfrm>
          <a:prstGeom prst="rect">
            <a:avLst/>
          </a:prstGeom>
          <a:noFill/>
        </p:spPr>
        <p:txBody>
          <a:bodyPr wrap="none" rtlCol="0">
            <a:spAutoFit/>
          </a:bodyPr>
          <a:lstStyle/>
          <a:p>
            <a:r>
              <a:rPr lang="en-US" sz="1600" dirty="0"/>
              <a:t>Held in</a:t>
            </a:r>
            <a:endParaRPr lang="en-US" dirty="0"/>
          </a:p>
        </p:txBody>
      </p:sp>
      <p:sp>
        <p:nvSpPr>
          <p:cNvPr id="22" name="TextBox 21">
            <a:extLst>
              <a:ext uri="{FF2B5EF4-FFF2-40B4-BE49-F238E27FC236}">
                <a16:creationId xmlns:a16="http://schemas.microsoft.com/office/drawing/2014/main" id="{0C3F5391-CD8C-4279-9B5D-3BD24E7A47BE}"/>
              </a:ext>
            </a:extLst>
          </p:cNvPr>
          <p:cNvSpPr txBox="1"/>
          <p:nvPr/>
        </p:nvSpPr>
        <p:spPr>
          <a:xfrm rot="16200000">
            <a:off x="5957249" y="4100967"/>
            <a:ext cx="490840" cy="338554"/>
          </a:xfrm>
          <a:prstGeom prst="rect">
            <a:avLst/>
          </a:prstGeom>
          <a:noFill/>
        </p:spPr>
        <p:txBody>
          <a:bodyPr wrap="none" rtlCol="0">
            <a:spAutoFit/>
          </a:bodyPr>
          <a:lstStyle/>
          <a:p>
            <a:r>
              <a:rPr lang="en-US" sz="1600" dirty="0"/>
              <a:t>Has</a:t>
            </a:r>
            <a:endParaRPr lang="en-US" dirty="0"/>
          </a:p>
        </p:txBody>
      </p:sp>
      <p:cxnSp>
        <p:nvCxnSpPr>
          <p:cNvPr id="16" name="Straight Connector 15">
            <a:extLst>
              <a:ext uri="{FF2B5EF4-FFF2-40B4-BE49-F238E27FC236}">
                <a16:creationId xmlns:a16="http://schemas.microsoft.com/office/drawing/2014/main" id="{87DB9D7A-9C3A-4A49-815B-1C608F23AAD9}"/>
              </a:ext>
            </a:extLst>
          </p:cNvPr>
          <p:cNvCxnSpPr/>
          <p:nvPr/>
        </p:nvCxnSpPr>
        <p:spPr>
          <a:xfrm flipH="1">
            <a:off x="4948379" y="2748467"/>
            <a:ext cx="287482" cy="139989"/>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EF22FC40-997A-4394-85AC-0752628FCB32}"/>
              </a:ext>
            </a:extLst>
          </p:cNvPr>
          <p:cNvCxnSpPr>
            <a:cxnSpLocks/>
          </p:cNvCxnSpPr>
          <p:nvPr/>
        </p:nvCxnSpPr>
        <p:spPr>
          <a:xfrm flipH="1" flipV="1">
            <a:off x="4948379" y="2888456"/>
            <a:ext cx="287482" cy="150308"/>
          </a:xfrm>
          <a:prstGeom prst="line">
            <a:avLst/>
          </a:prstGeom>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69AF3840-7D80-42DF-A031-6358346C4446}"/>
              </a:ext>
            </a:extLst>
          </p:cNvPr>
          <p:cNvSpPr/>
          <p:nvPr/>
        </p:nvSpPr>
        <p:spPr>
          <a:xfrm>
            <a:off x="4797666" y="2775759"/>
            <a:ext cx="175491" cy="21638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B37D4E20-7D1D-4E54-B8A2-E662F34D9A32}"/>
              </a:ext>
            </a:extLst>
          </p:cNvPr>
          <p:cNvCxnSpPr/>
          <p:nvPr/>
        </p:nvCxnSpPr>
        <p:spPr>
          <a:xfrm>
            <a:off x="2430403" y="2775758"/>
            <a:ext cx="0" cy="232097"/>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2C144D88-3B95-4E19-A5EB-B0861E66A53B}"/>
              </a:ext>
            </a:extLst>
          </p:cNvPr>
          <p:cNvCxnSpPr/>
          <p:nvPr/>
        </p:nvCxnSpPr>
        <p:spPr>
          <a:xfrm>
            <a:off x="2522767" y="2775759"/>
            <a:ext cx="0" cy="23209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0977345B-5984-48CF-947E-B2B7510C6C70}"/>
              </a:ext>
            </a:extLst>
          </p:cNvPr>
          <p:cNvCxnSpPr/>
          <p:nvPr/>
        </p:nvCxnSpPr>
        <p:spPr>
          <a:xfrm>
            <a:off x="6565898" y="2748467"/>
            <a:ext cx="285172" cy="143339"/>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0589EB69-5B2C-41AD-A36B-9B0C4F1294BE}"/>
              </a:ext>
            </a:extLst>
          </p:cNvPr>
          <p:cNvCxnSpPr>
            <a:cxnSpLocks/>
          </p:cNvCxnSpPr>
          <p:nvPr/>
        </p:nvCxnSpPr>
        <p:spPr>
          <a:xfrm flipV="1">
            <a:off x="6568163" y="2891806"/>
            <a:ext cx="267763" cy="153615"/>
          </a:xfrm>
          <a:prstGeom prst="line">
            <a:avLst/>
          </a:prstGeom>
        </p:spPr>
        <p:style>
          <a:lnRef idx="3">
            <a:schemeClr val="dk1"/>
          </a:lnRef>
          <a:fillRef idx="0">
            <a:schemeClr val="dk1"/>
          </a:fillRef>
          <a:effectRef idx="2">
            <a:schemeClr val="dk1"/>
          </a:effectRef>
          <a:fontRef idx="minor">
            <a:schemeClr val="tx1"/>
          </a:fontRef>
        </p:style>
      </p:cxnSp>
      <p:sp>
        <p:nvSpPr>
          <p:cNvPr id="37" name="Oval 36">
            <a:extLst>
              <a:ext uri="{FF2B5EF4-FFF2-40B4-BE49-F238E27FC236}">
                <a16:creationId xmlns:a16="http://schemas.microsoft.com/office/drawing/2014/main" id="{B1F5D363-96E2-42E4-9A90-DF0E83DF26F6}"/>
              </a:ext>
            </a:extLst>
          </p:cNvPr>
          <p:cNvSpPr/>
          <p:nvPr/>
        </p:nvSpPr>
        <p:spPr>
          <a:xfrm>
            <a:off x="6795607" y="2775759"/>
            <a:ext cx="175491" cy="216389"/>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580AC004-4BFF-44C8-BD21-D1D487F4F544}"/>
              </a:ext>
            </a:extLst>
          </p:cNvPr>
          <p:cNvCxnSpPr/>
          <p:nvPr/>
        </p:nvCxnSpPr>
        <p:spPr>
          <a:xfrm>
            <a:off x="9736366" y="2775757"/>
            <a:ext cx="0" cy="232097"/>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5DB3AEC9-D9FC-4080-88BB-F02A76A1F12C}"/>
              </a:ext>
            </a:extLst>
          </p:cNvPr>
          <p:cNvCxnSpPr/>
          <p:nvPr/>
        </p:nvCxnSpPr>
        <p:spPr>
          <a:xfrm>
            <a:off x="9828730" y="2775758"/>
            <a:ext cx="0" cy="232097"/>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BF22598F-D1B5-496A-8D11-6E02D2227732}"/>
              </a:ext>
            </a:extLst>
          </p:cNvPr>
          <p:cNvCxnSpPr>
            <a:cxnSpLocks/>
          </p:cNvCxnSpPr>
          <p:nvPr/>
        </p:nvCxnSpPr>
        <p:spPr>
          <a:xfrm>
            <a:off x="5800432" y="4996866"/>
            <a:ext cx="212436"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37D9B12C-E2EE-47B2-B6ED-5AD4B10CF25D}"/>
              </a:ext>
            </a:extLst>
          </p:cNvPr>
          <p:cNvCxnSpPr>
            <a:cxnSpLocks/>
          </p:cNvCxnSpPr>
          <p:nvPr/>
        </p:nvCxnSpPr>
        <p:spPr>
          <a:xfrm>
            <a:off x="5796969" y="4913738"/>
            <a:ext cx="21243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F157BAE-4264-4EA6-995B-4ECEEBCE0731}"/>
              </a:ext>
            </a:extLst>
          </p:cNvPr>
          <p:cNvCxnSpPr>
            <a:cxnSpLocks/>
          </p:cNvCxnSpPr>
          <p:nvPr/>
        </p:nvCxnSpPr>
        <p:spPr>
          <a:xfrm flipV="1">
            <a:off x="5903145" y="4030602"/>
            <a:ext cx="200893" cy="209442"/>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19E4DEB0-D138-4D1D-A277-D9EA065871A4}"/>
              </a:ext>
            </a:extLst>
          </p:cNvPr>
          <p:cNvCxnSpPr>
            <a:cxnSpLocks/>
          </p:cNvCxnSpPr>
          <p:nvPr/>
        </p:nvCxnSpPr>
        <p:spPr>
          <a:xfrm flipH="1" flipV="1">
            <a:off x="5711203" y="4030602"/>
            <a:ext cx="189677" cy="193675"/>
          </a:xfrm>
          <a:prstGeom prst="line">
            <a:avLst/>
          </a:prstGeom>
        </p:spPr>
        <p:style>
          <a:lnRef idx="3">
            <a:schemeClr val="dk1"/>
          </a:lnRef>
          <a:fillRef idx="0">
            <a:schemeClr val="dk1"/>
          </a:fillRef>
          <a:effectRef idx="2">
            <a:schemeClr val="dk1"/>
          </a:effectRef>
          <a:fontRef idx="minor">
            <a:schemeClr val="tx1"/>
          </a:fontRef>
        </p:style>
      </p:cxnSp>
      <p:sp>
        <p:nvSpPr>
          <p:cNvPr id="51" name="Oval 50">
            <a:extLst>
              <a:ext uri="{FF2B5EF4-FFF2-40B4-BE49-F238E27FC236}">
                <a16:creationId xmlns:a16="http://schemas.microsoft.com/office/drawing/2014/main" id="{C69772B7-D8BE-4BC4-AC5C-A5C408B16ED5}"/>
              </a:ext>
            </a:extLst>
          </p:cNvPr>
          <p:cNvSpPr/>
          <p:nvPr/>
        </p:nvSpPr>
        <p:spPr>
          <a:xfrm>
            <a:off x="5806041" y="4190309"/>
            <a:ext cx="189677" cy="17159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3356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F718-A9B0-4E33-864B-D8BA7E4D5A23}"/>
              </a:ext>
            </a:extLst>
          </p:cNvPr>
          <p:cNvSpPr>
            <a:spLocks noGrp="1"/>
          </p:cNvSpPr>
          <p:nvPr>
            <p:ph type="title"/>
          </p:nvPr>
        </p:nvSpPr>
        <p:spPr>
          <a:xfrm>
            <a:off x="0" y="365126"/>
            <a:ext cx="12192000" cy="1014788"/>
          </a:xfrm>
        </p:spPr>
        <p:txBody>
          <a:bodyPr/>
          <a:lstStyle/>
          <a:p>
            <a:r>
              <a:rPr lang="en-US" dirty="0"/>
              <a:t>Logical to Physical Model </a:t>
            </a:r>
          </a:p>
        </p:txBody>
      </p:sp>
      <p:sp>
        <p:nvSpPr>
          <p:cNvPr id="3" name="Content Placeholder 2">
            <a:extLst>
              <a:ext uri="{FF2B5EF4-FFF2-40B4-BE49-F238E27FC236}">
                <a16:creationId xmlns:a16="http://schemas.microsoft.com/office/drawing/2014/main" id="{E89DE5E5-11B5-430F-810F-8E62EC96F418}"/>
              </a:ext>
            </a:extLst>
          </p:cNvPr>
          <p:cNvSpPr>
            <a:spLocks noGrp="1"/>
          </p:cNvSpPr>
          <p:nvPr>
            <p:ph idx="1"/>
          </p:nvPr>
        </p:nvSpPr>
        <p:spPr>
          <a:xfrm>
            <a:off x="838200" y="1528473"/>
            <a:ext cx="11196782" cy="1028411"/>
          </a:xfrm>
        </p:spPr>
        <p:txBody>
          <a:bodyPr/>
          <a:lstStyle/>
          <a:p>
            <a:pPr marL="0" indent="0">
              <a:buNone/>
            </a:pPr>
            <a:r>
              <a:rPr lang="en-US" dirty="0"/>
              <a:t>Translates a logical model into physical tables and constraints.</a:t>
            </a:r>
          </a:p>
        </p:txBody>
      </p:sp>
      <p:graphicFrame>
        <p:nvGraphicFramePr>
          <p:cNvPr id="5" name="Table 4">
            <a:extLst>
              <a:ext uri="{FF2B5EF4-FFF2-40B4-BE49-F238E27FC236}">
                <a16:creationId xmlns:a16="http://schemas.microsoft.com/office/drawing/2014/main" id="{F430496F-BDC2-4048-A6F1-687AAB387C79}"/>
              </a:ext>
            </a:extLst>
          </p:cNvPr>
          <p:cNvGraphicFramePr>
            <a:graphicFrameLocks noGrp="1"/>
          </p:cNvGraphicFramePr>
          <p:nvPr>
            <p:extLst>
              <p:ext uri="{D42A27DB-BD31-4B8C-83A1-F6EECF244321}">
                <p14:modId xmlns:p14="http://schemas.microsoft.com/office/powerpoint/2010/main" val="955560123"/>
              </p:ext>
            </p:extLst>
          </p:nvPr>
        </p:nvGraphicFramePr>
        <p:xfrm>
          <a:off x="1357745" y="2641599"/>
          <a:ext cx="9864436" cy="2558471"/>
        </p:xfrm>
        <a:graphic>
          <a:graphicData uri="http://schemas.openxmlformats.org/drawingml/2006/table">
            <a:tbl>
              <a:tblPr firstRow="1" firstCol="1" bandRow="1"/>
              <a:tblGrid>
                <a:gridCol w="4537201">
                  <a:extLst>
                    <a:ext uri="{9D8B030D-6E8A-4147-A177-3AD203B41FA5}">
                      <a16:colId xmlns:a16="http://schemas.microsoft.com/office/drawing/2014/main" val="2318837572"/>
                    </a:ext>
                  </a:extLst>
                </a:gridCol>
                <a:gridCol w="5327235">
                  <a:extLst>
                    <a:ext uri="{9D8B030D-6E8A-4147-A177-3AD203B41FA5}">
                      <a16:colId xmlns:a16="http://schemas.microsoft.com/office/drawing/2014/main" val="595970965"/>
                    </a:ext>
                  </a:extLst>
                </a:gridCol>
              </a:tblGrid>
              <a:tr h="511415">
                <a:tc>
                  <a:txBody>
                    <a:bodyPr/>
                    <a:lstStyle/>
                    <a:p>
                      <a:pPr marL="0" marR="0" algn="just">
                        <a:lnSpc>
                          <a:spcPct val="107000"/>
                        </a:lnSpc>
                        <a:spcBef>
                          <a:spcPts val="0"/>
                        </a:spcBef>
                        <a:spcAft>
                          <a:spcPts val="0"/>
                        </a:spcAft>
                      </a:pPr>
                      <a:r>
                        <a:rPr lang="en-US" sz="1800" b="1">
                          <a:effectLst/>
                          <a:latin typeface="Century Gothic" panose="020B0502020202020204" pitchFamily="34" charset="0"/>
                          <a:ea typeface="Calibri" panose="020F0502020204030204" pitchFamily="34" charset="0"/>
                          <a:cs typeface="Times New Roman" panose="02020603050405020304" pitchFamily="18" charset="0"/>
                        </a:rPr>
                        <a:t>Logical Model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a:effectLst/>
                          <a:latin typeface="Century Gothic" panose="020B0502020202020204" pitchFamily="34" charset="0"/>
                          <a:ea typeface="Calibri" panose="020F0502020204030204" pitchFamily="34" charset="0"/>
                          <a:cs typeface="Times New Roman" panose="02020603050405020304" pitchFamily="18" charset="0"/>
                        </a:rPr>
                        <a:t>Physical Model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7222713"/>
                  </a:ext>
                </a:extLst>
              </a:tr>
              <a:tr h="511764">
                <a:tc>
                  <a:txBody>
                    <a:bodyPr/>
                    <a:lstStyle/>
                    <a:p>
                      <a:pPr marL="0" marR="0" algn="just">
                        <a:lnSpc>
                          <a:spcPct val="107000"/>
                        </a:lnSpc>
                        <a:spcBef>
                          <a:spcPts val="0"/>
                        </a:spcBef>
                        <a:spcAft>
                          <a:spcPts val="0"/>
                        </a:spcAft>
                      </a:pPr>
                      <a:r>
                        <a:rPr lang="en-US" sz="1800">
                          <a:effectLst/>
                          <a:latin typeface="Century Gothic" panose="020B0502020202020204" pitchFamily="34" charset="0"/>
                          <a:ea typeface="Calibri" panose="020F0502020204030204" pitchFamily="34" charset="0"/>
                          <a:cs typeface="Times New Roman" panose="02020603050405020304" pitchFamily="18" charset="0"/>
                        </a:rPr>
                        <a:t>Entity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Table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540276"/>
                  </a:ext>
                </a:extLst>
              </a:tr>
              <a:tr h="511764">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Attribute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Column or field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771249"/>
                  </a:ext>
                </a:extLst>
              </a:tr>
              <a:tr h="511764">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Entity instance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Row in a table (record)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3948044"/>
                  </a:ext>
                </a:extLst>
              </a:tr>
              <a:tr h="511764">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Relationship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A shared column in both related tables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3660449"/>
                  </a:ext>
                </a:extLst>
              </a:tr>
            </a:tbl>
          </a:graphicData>
        </a:graphic>
      </p:graphicFrame>
    </p:spTree>
    <p:extLst>
      <p:ext uri="{BB962C8B-B14F-4D97-AF65-F5344CB8AC3E}">
        <p14:creationId xmlns:p14="http://schemas.microsoft.com/office/powerpoint/2010/main" val="1543381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FDD1-51A6-4003-BC5B-ADC8AC4201C2}"/>
              </a:ext>
            </a:extLst>
          </p:cNvPr>
          <p:cNvSpPr>
            <a:spLocks noGrp="1"/>
          </p:cNvSpPr>
          <p:nvPr>
            <p:ph type="title"/>
          </p:nvPr>
        </p:nvSpPr>
        <p:spPr>
          <a:xfrm>
            <a:off x="0" y="365126"/>
            <a:ext cx="12192000" cy="997501"/>
          </a:xfrm>
        </p:spPr>
        <p:txBody>
          <a:bodyPr>
            <a:normAutofit/>
          </a:bodyPr>
          <a:lstStyle/>
          <a:p>
            <a:r>
              <a:rPr lang="en-US" dirty="0"/>
              <a:t>Logical to Physical Model </a:t>
            </a:r>
          </a:p>
        </p:txBody>
      </p:sp>
      <p:sp>
        <p:nvSpPr>
          <p:cNvPr id="3" name="Content Placeholder 2">
            <a:extLst>
              <a:ext uri="{FF2B5EF4-FFF2-40B4-BE49-F238E27FC236}">
                <a16:creationId xmlns:a16="http://schemas.microsoft.com/office/drawing/2014/main" id="{88DDA628-E073-414B-B120-E55266A593D6}"/>
              </a:ext>
            </a:extLst>
          </p:cNvPr>
          <p:cNvSpPr>
            <a:spLocks noGrp="1"/>
          </p:cNvSpPr>
          <p:nvPr>
            <p:ph idx="1"/>
          </p:nvPr>
        </p:nvSpPr>
        <p:spPr>
          <a:xfrm>
            <a:off x="4873451" y="3875302"/>
            <a:ext cx="1969654" cy="575302"/>
          </a:xfrm>
        </p:spPr>
        <p:txBody>
          <a:bodyPr>
            <a:normAutofit fontScale="55000" lnSpcReduction="20000"/>
          </a:bodyPr>
          <a:lstStyle/>
          <a:p>
            <a:pPr marL="0" indent="0" algn="ctr">
              <a:buNone/>
            </a:pPr>
            <a:r>
              <a:rPr lang="en-US" dirty="0"/>
              <a:t>An Instance of the </a:t>
            </a:r>
          </a:p>
          <a:p>
            <a:pPr marL="0" indent="0" algn="ctr">
              <a:buNone/>
            </a:pPr>
            <a:r>
              <a:rPr lang="en-US" dirty="0"/>
              <a:t>entity Professor</a:t>
            </a:r>
          </a:p>
        </p:txBody>
      </p:sp>
      <p:sp>
        <p:nvSpPr>
          <p:cNvPr id="4" name="Rectangle 3">
            <a:extLst>
              <a:ext uri="{FF2B5EF4-FFF2-40B4-BE49-F238E27FC236}">
                <a16:creationId xmlns:a16="http://schemas.microsoft.com/office/drawing/2014/main" id="{ECCAAD7E-DC23-4B7D-ADAF-1C7F77B2E13E}"/>
              </a:ext>
            </a:extLst>
          </p:cNvPr>
          <p:cNvSpPr/>
          <p:nvPr/>
        </p:nvSpPr>
        <p:spPr>
          <a:xfrm>
            <a:off x="1558633" y="2189028"/>
            <a:ext cx="1330036" cy="15402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Professor</a:t>
            </a:r>
          </a:p>
          <a:p>
            <a:pPr algn="ctr"/>
            <a:endParaRPr lang="en-US" b="1" dirty="0"/>
          </a:p>
          <a:p>
            <a:r>
              <a:rPr lang="en-US" b="1" dirty="0"/>
              <a:t>P_ID (PK)</a:t>
            </a:r>
          </a:p>
          <a:p>
            <a:r>
              <a:rPr lang="en-US" dirty="0" err="1"/>
              <a:t>P_Fname</a:t>
            </a:r>
            <a:endParaRPr lang="en-US" dirty="0"/>
          </a:p>
          <a:p>
            <a:r>
              <a:rPr lang="en-US" dirty="0" err="1"/>
              <a:t>P_LName</a:t>
            </a:r>
            <a:endParaRPr lang="en-US" dirty="0"/>
          </a:p>
        </p:txBody>
      </p:sp>
      <p:sp>
        <p:nvSpPr>
          <p:cNvPr id="5" name="Rectangle 4">
            <a:extLst>
              <a:ext uri="{FF2B5EF4-FFF2-40B4-BE49-F238E27FC236}">
                <a16:creationId xmlns:a16="http://schemas.microsoft.com/office/drawing/2014/main" id="{B0B383DE-AA20-4908-8B13-1CEAFE75D4D5}"/>
              </a:ext>
            </a:extLst>
          </p:cNvPr>
          <p:cNvSpPr/>
          <p:nvPr/>
        </p:nvSpPr>
        <p:spPr>
          <a:xfrm>
            <a:off x="5193260" y="2189028"/>
            <a:ext cx="1330036" cy="15402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Professor</a:t>
            </a:r>
          </a:p>
          <a:p>
            <a:pPr algn="ctr"/>
            <a:endParaRPr lang="en-US" b="1" dirty="0"/>
          </a:p>
          <a:p>
            <a:r>
              <a:rPr lang="en-US" b="1" dirty="0"/>
              <a:t>12345</a:t>
            </a:r>
          </a:p>
          <a:p>
            <a:r>
              <a:rPr lang="en-US" dirty="0"/>
              <a:t>Eugene</a:t>
            </a:r>
          </a:p>
          <a:p>
            <a:r>
              <a:rPr lang="en-US" dirty="0"/>
              <a:t>Callahan</a:t>
            </a:r>
          </a:p>
        </p:txBody>
      </p:sp>
      <p:sp>
        <p:nvSpPr>
          <p:cNvPr id="6" name="Bent-Up Arrow 247">
            <a:extLst>
              <a:ext uri="{FF2B5EF4-FFF2-40B4-BE49-F238E27FC236}">
                <a16:creationId xmlns:a16="http://schemas.microsoft.com/office/drawing/2014/main" id="{9C63DCC0-070B-4258-AE8A-10FF74BD3340}"/>
              </a:ext>
            </a:extLst>
          </p:cNvPr>
          <p:cNvSpPr/>
          <p:nvPr/>
        </p:nvSpPr>
        <p:spPr>
          <a:xfrm flipV="1">
            <a:off x="6645793" y="2774729"/>
            <a:ext cx="2080260" cy="1760326"/>
          </a:xfrm>
          <a:prstGeom prst="bentUpArrow">
            <a:avLst>
              <a:gd name="adj1" fmla="val 14529"/>
              <a:gd name="adj2" fmla="val 15585"/>
              <a:gd name="adj3" fmla="val 13837"/>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Arrow: Right 7">
            <a:extLst>
              <a:ext uri="{FF2B5EF4-FFF2-40B4-BE49-F238E27FC236}">
                <a16:creationId xmlns:a16="http://schemas.microsoft.com/office/drawing/2014/main" id="{4AD47D29-ADAF-4DC2-9BF4-BC7C8065DB70}"/>
              </a:ext>
            </a:extLst>
          </p:cNvPr>
          <p:cNvSpPr/>
          <p:nvPr/>
        </p:nvSpPr>
        <p:spPr>
          <a:xfrm>
            <a:off x="3177309" y="2724728"/>
            <a:ext cx="1893455" cy="4064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5F2784-188C-4DAF-9E4A-98C4CB334EAA}"/>
              </a:ext>
            </a:extLst>
          </p:cNvPr>
          <p:cNvSpPr txBox="1">
            <a:spLocks/>
          </p:cNvSpPr>
          <p:nvPr/>
        </p:nvSpPr>
        <p:spPr>
          <a:xfrm>
            <a:off x="1364673" y="3957529"/>
            <a:ext cx="1893455" cy="2876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Cavolini" panose="03000502040302020204"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Cavolini" panose="03000502040302020204"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Cavolini" panose="03000502040302020204"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Cavolini" panose="03000502040302020204"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Cavolini" panose="03000502040302020204"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Entity Professor</a:t>
            </a:r>
          </a:p>
        </p:txBody>
      </p:sp>
      <p:sp>
        <p:nvSpPr>
          <p:cNvPr id="10" name="Content Placeholder 2">
            <a:extLst>
              <a:ext uri="{FF2B5EF4-FFF2-40B4-BE49-F238E27FC236}">
                <a16:creationId xmlns:a16="http://schemas.microsoft.com/office/drawing/2014/main" id="{0404CD37-A2B1-4A40-AC86-38203F370014}"/>
              </a:ext>
            </a:extLst>
          </p:cNvPr>
          <p:cNvSpPr txBox="1">
            <a:spLocks/>
          </p:cNvSpPr>
          <p:nvPr/>
        </p:nvSpPr>
        <p:spPr>
          <a:xfrm>
            <a:off x="8726053" y="3875302"/>
            <a:ext cx="2484582" cy="575302"/>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Cavolini" panose="03000502040302020204"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Cavolini" panose="03000502040302020204"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Cavolini" panose="03000502040302020204"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Cavolini" panose="03000502040302020204"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Cavolini" panose="03000502040302020204"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Becomes the record (row)</a:t>
            </a:r>
          </a:p>
          <a:p>
            <a:pPr marL="0" indent="0" algn="ctr">
              <a:buFont typeface="Arial" panose="020B0604020202020204" pitchFamily="34" charset="0"/>
              <a:buNone/>
            </a:pPr>
            <a:r>
              <a:rPr lang="en-US" dirty="0"/>
              <a:t>In Table Professor</a:t>
            </a:r>
          </a:p>
        </p:txBody>
      </p:sp>
      <p:graphicFrame>
        <p:nvGraphicFramePr>
          <p:cNvPr id="13" name="Table 12">
            <a:extLst>
              <a:ext uri="{FF2B5EF4-FFF2-40B4-BE49-F238E27FC236}">
                <a16:creationId xmlns:a16="http://schemas.microsoft.com/office/drawing/2014/main" id="{0515BEB9-FBA5-46DF-8FE9-99C59BB60E47}"/>
              </a:ext>
            </a:extLst>
          </p:cNvPr>
          <p:cNvGraphicFramePr>
            <a:graphicFrameLocks noGrp="1"/>
          </p:cNvGraphicFramePr>
          <p:nvPr>
            <p:extLst>
              <p:ext uri="{D42A27DB-BD31-4B8C-83A1-F6EECF244321}">
                <p14:modId xmlns:p14="http://schemas.microsoft.com/office/powerpoint/2010/main" val="4027824003"/>
              </p:ext>
            </p:extLst>
          </p:nvPr>
        </p:nvGraphicFramePr>
        <p:xfrm>
          <a:off x="6645793" y="4722524"/>
          <a:ext cx="3762549" cy="556705"/>
        </p:xfrm>
        <a:graphic>
          <a:graphicData uri="http://schemas.openxmlformats.org/drawingml/2006/table">
            <a:tbl>
              <a:tblPr firstRow="1" firstCol="1" bandRow="1"/>
              <a:tblGrid>
                <a:gridCol w="1204077">
                  <a:extLst>
                    <a:ext uri="{9D8B030D-6E8A-4147-A177-3AD203B41FA5}">
                      <a16:colId xmlns:a16="http://schemas.microsoft.com/office/drawing/2014/main" val="2318837572"/>
                    </a:ext>
                  </a:extLst>
                </a:gridCol>
                <a:gridCol w="1186239">
                  <a:extLst>
                    <a:ext uri="{9D8B030D-6E8A-4147-A177-3AD203B41FA5}">
                      <a16:colId xmlns:a16="http://schemas.microsoft.com/office/drawing/2014/main" val="595970965"/>
                    </a:ext>
                  </a:extLst>
                </a:gridCol>
                <a:gridCol w="1372233">
                  <a:extLst>
                    <a:ext uri="{9D8B030D-6E8A-4147-A177-3AD203B41FA5}">
                      <a16:colId xmlns:a16="http://schemas.microsoft.com/office/drawing/2014/main" val="974229161"/>
                    </a:ext>
                  </a:extLst>
                </a:gridCol>
              </a:tblGrid>
              <a:tr h="206492">
                <a:tc>
                  <a:txBody>
                    <a:bodyPr/>
                    <a:lstStyle/>
                    <a:p>
                      <a:pPr marL="0" marR="0" algn="just">
                        <a:lnSpc>
                          <a:spcPct val="107000"/>
                        </a:lnSpc>
                        <a:spcBef>
                          <a:spcPts val="0"/>
                        </a:spcBef>
                        <a:spcAft>
                          <a:spcPts val="0"/>
                        </a:spcAft>
                      </a:pPr>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P_ID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P_FName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600" b="1" dirty="0" err="1">
                          <a:effectLst/>
                          <a:latin typeface="Century Gothic" panose="020B0502020202020204" pitchFamily="34" charset="0"/>
                          <a:ea typeface="Calibri" panose="020F0502020204030204" pitchFamily="34" charset="0"/>
                          <a:cs typeface="Times New Roman" panose="02020603050405020304" pitchFamily="18" charset="0"/>
                        </a:rPr>
                        <a:t>P_LName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7222713"/>
                  </a:ext>
                </a:extLst>
              </a:tr>
              <a:tr h="99831">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12345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Eugene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Callahan</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540276"/>
                  </a:ext>
                </a:extLst>
              </a:tr>
            </a:tbl>
          </a:graphicData>
        </a:graphic>
      </p:graphicFrame>
    </p:spTree>
    <p:extLst>
      <p:ext uri="{BB962C8B-B14F-4D97-AF65-F5344CB8AC3E}">
        <p14:creationId xmlns:p14="http://schemas.microsoft.com/office/powerpoint/2010/main" val="3554960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FC67-CD76-46AD-9573-E0697770EC09}"/>
              </a:ext>
            </a:extLst>
          </p:cNvPr>
          <p:cNvSpPr>
            <a:spLocks noGrp="1"/>
          </p:cNvSpPr>
          <p:nvPr>
            <p:ph type="title"/>
          </p:nvPr>
        </p:nvSpPr>
        <p:spPr>
          <a:xfrm>
            <a:off x="0" y="365126"/>
            <a:ext cx="12192000" cy="983754"/>
          </a:xfrm>
        </p:spPr>
        <p:txBody>
          <a:bodyPr>
            <a:normAutofit/>
          </a:bodyPr>
          <a:lstStyle/>
          <a:p>
            <a:r>
              <a:rPr lang="en-US" dirty="0"/>
              <a:t>Logical to Physical Model </a:t>
            </a:r>
          </a:p>
        </p:txBody>
      </p:sp>
      <p:sp>
        <p:nvSpPr>
          <p:cNvPr id="4" name="Rectangle 3">
            <a:extLst>
              <a:ext uri="{FF2B5EF4-FFF2-40B4-BE49-F238E27FC236}">
                <a16:creationId xmlns:a16="http://schemas.microsoft.com/office/drawing/2014/main" id="{B0D59517-32C1-4F42-B1D8-216111B6D6AA}"/>
              </a:ext>
            </a:extLst>
          </p:cNvPr>
          <p:cNvSpPr/>
          <p:nvPr/>
        </p:nvSpPr>
        <p:spPr>
          <a:xfrm>
            <a:off x="1404797" y="1449457"/>
            <a:ext cx="1330036" cy="16354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Professor</a:t>
            </a:r>
          </a:p>
          <a:p>
            <a:pPr algn="ctr"/>
            <a:endParaRPr lang="en-US" b="1" dirty="0"/>
          </a:p>
          <a:p>
            <a:r>
              <a:rPr lang="en-US" b="1" dirty="0"/>
              <a:t>P_ID (PK)</a:t>
            </a:r>
          </a:p>
          <a:p>
            <a:r>
              <a:rPr lang="en-US" dirty="0"/>
              <a:t>P_FName</a:t>
            </a:r>
          </a:p>
          <a:p>
            <a:r>
              <a:rPr lang="en-US" dirty="0" err="1"/>
              <a:t>P_LName</a:t>
            </a:r>
            <a:endParaRPr lang="en-US" dirty="0"/>
          </a:p>
        </p:txBody>
      </p:sp>
      <p:sp>
        <p:nvSpPr>
          <p:cNvPr id="5" name="Rectangle 4">
            <a:extLst>
              <a:ext uri="{FF2B5EF4-FFF2-40B4-BE49-F238E27FC236}">
                <a16:creationId xmlns:a16="http://schemas.microsoft.com/office/drawing/2014/main" id="{BA94F99A-099E-49F3-98CD-09FDA203579C}"/>
              </a:ext>
            </a:extLst>
          </p:cNvPr>
          <p:cNvSpPr/>
          <p:nvPr/>
        </p:nvSpPr>
        <p:spPr>
          <a:xfrm>
            <a:off x="1404797" y="4857388"/>
            <a:ext cx="1330036" cy="16354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b="1" dirty="0" err="1"/>
              <a:t>Course_Section</a:t>
            </a:r>
            <a:endParaRPr lang="en-US" sz="1400" b="1" dirty="0"/>
          </a:p>
          <a:p>
            <a:pPr algn="ctr"/>
            <a:endParaRPr lang="en-US" b="1" dirty="0"/>
          </a:p>
          <a:p>
            <a:r>
              <a:rPr lang="en-US" dirty="0"/>
              <a:t>CS_ID</a:t>
            </a:r>
          </a:p>
          <a:p>
            <a:r>
              <a:rPr lang="en-US" i="1" dirty="0" err="1"/>
              <a:t>Co_ID</a:t>
            </a:r>
            <a:r>
              <a:rPr lang="en-US" i="1" dirty="0"/>
              <a:t> (FK)</a:t>
            </a:r>
          </a:p>
          <a:p>
            <a:r>
              <a:rPr lang="en-US" i="1" dirty="0"/>
              <a:t>P_ID (FK)</a:t>
            </a:r>
          </a:p>
          <a:p>
            <a:r>
              <a:rPr lang="en-US" i="1" dirty="0" err="1"/>
              <a:t>R_Num</a:t>
            </a:r>
            <a:r>
              <a:rPr lang="en-US" i="1" dirty="0"/>
              <a:t> (FK)</a:t>
            </a:r>
          </a:p>
        </p:txBody>
      </p:sp>
      <p:sp>
        <p:nvSpPr>
          <p:cNvPr id="6" name="Rectangle 5">
            <a:extLst>
              <a:ext uri="{FF2B5EF4-FFF2-40B4-BE49-F238E27FC236}">
                <a16:creationId xmlns:a16="http://schemas.microsoft.com/office/drawing/2014/main" id="{44FAA9DB-61AF-4ACB-9E3B-6195E38EF578}"/>
              </a:ext>
            </a:extLst>
          </p:cNvPr>
          <p:cNvSpPr/>
          <p:nvPr/>
        </p:nvSpPr>
        <p:spPr>
          <a:xfrm>
            <a:off x="5261265" y="1449457"/>
            <a:ext cx="1669469" cy="16354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Course</a:t>
            </a:r>
          </a:p>
          <a:p>
            <a:pPr algn="ctr"/>
            <a:endParaRPr lang="en-US" b="1" dirty="0"/>
          </a:p>
          <a:p>
            <a:r>
              <a:rPr lang="en-US" b="1" dirty="0" err="1"/>
              <a:t>Co_ID</a:t>
            </a:r>
            <a:r>
              <a:rPr lang="en-US" b="1" dirty="0"/>
              <a:t> (PK)</a:t>
            </a:r>
          </a:p>
          <a:p>
            <a:r>
              <a:rPr lang="en-US" dirty="0" err="1"/>
              <a:t>Co_Description</a:t>
            </a:r>
            <a:endParaRPr lang="en-US" dirty="0"/>
          </a:p>
        </p:txBody>
      </p:sp>
      <p:sp>
        <p:nvSpPr>
          <p:cNvPr id="7" name="Rectangle 6">
            <a:extLst>
              <a:ext uri="{FF2B5EF4-FFF2-40B4-BE49-F238E27FC236}">
                <a16:creationId xmlns:a16="http://schemas.microsoft.com/office/drawing/2014/main" id="{53C51992-9EC7-4EEF-BBA2-FE713117B3CF}"/>
              </a:ext>
            </a:extLst>
          </p:cNvPr>
          <p:cNvSpPr/>
          <p:nvPr/>
        </p:nvSpPr>
        <p:spPr>
          <a:xfrm>
            <a:off x="9028976" y="1404306"/>
            <a:ext cx="1330036" cy="16354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Room</a:t>
            </a:r>
          </a:p>
          <a:p>
            <a:pPr algn="ctr"/>
            <a:endParaRPr lang="en-US" b="1" dirty="0"/>
          </a:p>
          <a:p>
            <a:r>
              <a:rPr lang="en-US" b="1" dirty="0" err="1"/>
              <a:t>R_Num</a:t>
            </a:r>
            <a:r>
              <a:rPr lang="en-US" b="1" dirty="0"/>
              <a:t> (PK)</a:t>
            </a:r>
          </a:p>
          <a:p>
            <a:r>
              <a:rPr lang="en-US" dirty="0" err="1"/>
              <a:t>R_Capacity</a:t>
            </a:r>
            <a:endParaRPr lang="en-US" dirty="0"/>
          </a:p>
        </p:txBody>
      </p:sp>
      <p:graphicFrame>
        <p:nvGraphicFramePr>
          <p:cNvPr id="33" name="Table 33">
            <a:extLst>
              <a:ext uri="{FF2B5EF4-FFF2-40B4-BE49-F238E27FC236}">
                <a16:creationId xmlns:a16="http://schemas.microsoft.com/office/drawing/2014/main" id="{006D6D58-1DF1-46DE-91E5-24AE09C27E7A}"/>
              </a:ext>
            </a:extLst>
          </p:cNvPr>
          <p:cNvGraphicFramePr>
            <a:graphicFrameLocks noGrp="1"/>
          </p:cNvGraphicFramePr>
          <p:nvPr>
            <p:extLst>
              <p:ext uri="{D42A27DB-BD31-4B8C-83A1-F6EECF244321}">
                <p14:modId xmlns:p14="http://schemas.microsoft.com/office/powerpoint/2010/main" val="1054302004"/>
              </p:ext>
            </p:extLst>
          </p:nvPr>
        </p:nvGraphicFramePr>
        <p:xfrm>
          <a:off x="494219" y="3530574"/>
          <a:ext cx="3238812" cy="741680"/>
        </p:xfrm>
        <a:graphic>
          <a:graphicData uri="http://schemas.openxmlformats.org/drawingml/2006/table">
            <a:tbl>
              <a:tblPr firstRow="1" bandRow="1">
                <a:tableStyleId>{5940675A-B579-460E-94D1-54222C63F5DA}</a:tableStyleId>
              </a:tblPr>
              <a:tblGrid>
                <a:gridCol w="1014730">
                  <a:extLst>
                    <a:ext uri="{9D8B030D-6E8A-4147-A177-3AD203B41FA5}">
                      <a16:colId xmlns:a16="http://schemas.microsoft.com/office/drawing/2014/main" val="630636733"/>
                    </a:ext>
                  </a:extLst>
                </a:gridCol>
                <a:gridCol w="1125855">
                  <a:extLst>
                    <a:ext uri="{9D8B030D-6E8A-4147-A177-3AD203B41FA5}">
                      <a16:colId xmlns:a16="http://schemas.microsoft.com/office/drawing/2014/main" val="1515801612"/>
                    </a:ext>
                  </a:extLst>
                </a:gridCol>
                <a:gridCol w="1098227">
                  <a:extLst>
                    <a:ext uri="{9D8B030D-6E8A-4147-A177-3AD203B41FA5}">
                      <a16:colId xmlns:a16="http://schemas.microsoft.com/office/drawing/2014/main" val="1993950391"/>
                    </a:ext>
                  </a:extLst>
                </a:gridCol>
              </a:tblGrid>
              <a:tr h="370840">
                <a:tc>
                  <a:txBody>
                    <a:bodyPr/>
                    <a:lstStyle/>
                    <a:p>
                      <a:r>
                        <a:rPr lang="en-US" sz="1400" b="1" dirty="0"/>
                        <a:t>P_ID (PK)</a:t>
                      </a:r>
                    </a:p>
                  </a:txBody>
                  <a:tcPr/>
                </a:tc>
                <a:tc>
                  <a:txBody>
                    <a:bodyPr/>
                    <a:lstStyle/>
                    <a:p>
                      <a:r>
                        <a:rPr lang="en-US" sz="1400" dirty="0"/>
                        <a:t>P_FName</a:t>
                      </a:r>
                    </a:p>
                  </a:txBody>
                  <a:tcPr/>
                </a:tc>
                <a:tc>
                  <a:txBody>
                    <a:bodyPr/>
                    <a:lstStyle/>
                    <a:p>
                      <a:r>
                        <a:rPr lang="en-US" sz="1400" dirty="0" err="1"/>
                        <a:t>P_LName</a:t>
                      </a:r>
                      <a:endParaRPr lang="en-US" sz="1400" dirty="0"/>
                    </a:p>
                  </a:txBody>
                  <a:tcPr/>
                </a:tc>
                <a:extLst>
                  <a:ext uri="{0D108BD9-81ED-4DB2-BD59-A6C34878D82A}">
                    <a16:rowId xmlns:a16="http://schemas.microsoft.com/office/drawing/2014/main" val="3572634160"/>
                  </a:ext>
                </a:extLst>
              </a:tr>
              <a:tr h="370840">
                <a:tc>
                  <a:txBody>
                    <a:bodyPr/>
                    <a:lstStyle/>
                    <a:p>
                      <a:r>
                        <a:rPr lang="en-US" sz="1400" dirty="0"/>
                        <a:t>Number(5)</a:t>
                      </a:r>
                    </a:p>
                  </a:txBody>
                  <a:tcPr/>
                </a:tc>
                <a:tc>
                  <a:txBody>
                    <a:bodyPr/>
                    <a:lstStyle/>
                    <a:p>
                      <a:r>
                        <a:rPr lang="en-US" sz="1400" dirty="0"/>
                        <a:t>Varchar(25)</a:t>
                      </a:r>
                    </a:p>
                  </a:txBody>
                  <a:tcPr/>
                </a:tc>
                <a:tc>
                  <a:txBody>
                    <a:bodyPr/>
                    <a:lstStyle/>
                    <a:p>
                      <a:r>
                        <a:rPr lang="en-US" sz="1400" dirty="0"/>
                        <a:t>Varchar(25)</a:t>
                      </a:r>
                    </a:p>
                  </a:txBody>
                  <a:tcPr/>
                </a:tc>
                <a:extLst>
                  <a:ext uri="{0D108BD9-81ED-4DB2-BD59-A6C34878D82A}">
                    <a16:rowId xmlns:a16="http://schemas.microsoft.com/office/drawing/2014/main" val="3338379617"/>
                  </a:ext>
                </a:extLst>
              </a:tr>
            </a:tbl>
          </a:graphicData>
        </a:graphic>
      </p:graphicFrame>
      <p:graphicFrame>
        <p:nvGraphicFramePr>
          <p:cNvPr id="34" name="Table 33">
            <a:extLst>
              <a:ext uri="{FF2B5EF4-FFF2-40B4-BE49-F238E27FC236}">
                <a16:creationId xmlns:a16="http://schemas.microsoft.com/office/drawing/2014/main" id="{C8A3ABA6-C767-441A-AFA8-D495CE5E2480}"/>
              </a:ext>
            </a:extLst>
          </p:cNvPr>
          <p:cNvGraphicFramePr>
            <a:graphicFrameLocks noGrp="1"/>
          </p:cNvGraphicFramePr>
          <p:nvPr>
            <p:extLst>
              <p:ext uri="{D42A27DB-BD31-4B8C-83A1-F6EECF244321}">
                <p14:modId xmlns:p14="http://schemas.microsoft.com/office/powerpoint/2010/main" val="2444312668"/>
              </p:ext>
            </p:extLst>
          </p:nvPr>
        </p:nvGraphicFramePr>
        <p:xfrm>
          <a:off x="4924487" y="3530574"/>
          <a:ext cx="2343023" cy="741680"/>
        </p:xfrm>
        <a:graphic>
          <a:graphicData uri="http://schemas.openxmlformats.org/drawingml/2006/table">
            <a:tbl>
              <a:tblPr firstRow="1" bandRow="1">
                <a:tableStyleId>{5940675A-B579-460E-94D1-54222C63F5DA}</a:tableStyleId>
              </a:tblPr>
              <a:tblGrid>
                <a:gridCol w="1014730">
                  <a:extLst>
                    <a:ext uri="{9D8B030D-6E8A-4147-A177-3AD203B41FA5}">
                      <a16:colId xmlns:a16="http://schemas.microsoft.com/office/drawing/2014/main" val="630636733"/>
                    </a:ext>
                  </a:extLst>
                </a:gridCol>
                <a:gridCol w="1328293">
                  <a:extLst>
                    <a:ext uri="{9D8B030D-6E8A-4147-A177-3AD203B41FA5}">
                      <a16:colId xmlns:a16="http://schemas.microsoft.com/office/drawing/2014/main" val="1515801612"/>
                    </a:ext>
                  </a:extLst>
                </a:gridCol>
              </a:tblGrid>
              <a:tr h="370840">
                <a:tc>
                  <a:txBody>
                    <a:bodyPr/>
                    <a:lstStyle/>
                    <a:p>
                      <a:r>
                        <a:rPr lang="en-US" sz="1400" b="1" dirty="0" err="1"/>
                        <a:t>Co_ID</a:t>
                      </a:r>
                      <a:r>
                        <a:rPr lang="en-US" sz="1400" b="1" dirty="0"/>
                        <a:t> (PK)</a:t>
                      </a:r>
                    </a:p>
                  </a:txBody>
                  <a:tcPr/>
                </a:tc>
                <a:tc>
                  <a:txBody>
                    <a:bodyPr/>
                    <a:lstStyle/>
                    <a:p>
                      <a:r>
                        <a:rPr lang="en-US" sz="1400" dirty="0" err="1"/>
                        <a:t>Co_Description</a:t>
                      </a:r>
                      <a:endParaRPr lang="en-US" sz="1400" dirty="0"/>
                    </a:p>
                  </a:txBody>
                  <a:tcPr/>
                </a:tc>
                <a:extLst>
                  <a:ext uri="{0D108BD9-81ED-4DB2-BD59-A6C34878D82A}">
                    <a16:rowId xmlns:a16="http://schemas.microsoft.com/office/drawing/2014/main" val="3572634160"/>
                  </a:ext>
                </a:extLst>
              </a:tr>
              <a:tr h="370840">
                <a:tc>
                  <a:txBody>
                    <a:bodyPr/>
                    <a:lstStyle/>
                    <a:p>
                      <a:r>
                        <a:rPr lang="en-US" sz="1400" dirty="0"/>
                        <a:t>Varchar(5)</a:t>
                      </a:r>
                    </a:p>
                  </a:txBody>
                  <a:tcPr/>
                </a:tc>
                <a:tc>
                  <a:txBody>
                    <a:bodyPr/>
                    <a:lstStyle/>
                    <a:p>
                      <a:r>
                        <a:rPr lang="en-US" sz="1400" dirty="0"/>
                        <a:t>Varchar(200)</a:t>
                      </a:r>
                    </a:p>
                  </a:txBody>
                  <a:tcPr/>
                </a:tc>
                <a:extLst>
                  <a:ext uri="{0D108BD9-81ED-4DB2-BD59-A6C34878D82A}">
                    <a16:rowId xmlns:a16="http://schemas.microsoft.com/office/drawing/2014/main" val="3338379617"/>
                  </a:ext>
                </a:extLst>
              </a:tr>
            </a:tbl>
          </a:graphicData>
        </a:graphic>
      </p:graphicFrame>
      <p:graphicFrame>
        <p:nvGraphicFramePr>
          <p:cNvPr id="35" name="Table 34">
            <a:extLst>
              <a:ext uri="{FF2B5EF4-FFF2-40B4-BE49-F238E27FC236}">
                <a16:creationId xmlns:a16="http://schemas.microsoft.com/office/drawing/2014/main" id="{1378EF4E-AEED-4E50-B8EA-D76A8CC6B9DE}"/>
              </a:ext>
            </a:extLst>
          </p:cNvPr>
          <p:cNvGraphicFramePr>
            <a:graphicFrameLocks noGrp="1"/>
          </p:cNvGraphicFramePr>
          <p:nvPr>
            <p:extLst>
              <p:ext uri="{D42A27DB-BD31-4B8C-83A1-F6EECF244321}">
                <p14:modId xmlns:p14="http://schemas.microsoft.com/office/powerpoint/2010/main" val="4051862300"/>
              </p:ext>
            </p:extLst>
          </p:nvPr>
        </p:nvGraphicFramePr>
        <p:xfrm>
          <a:off x="8657190" y="3530574"/>
          <a:ext cx="2302612" cy="741680"/>
        </p:xfrm>
        <a:graphic>
          <a:graphicData uri="http://schemas.openxmlformats.org/drawingml/2006/table">
            <a:tbl>
              <a:tblPr firstRow="1" bandRow="1">
                <a:tableStyleId>{5940675A-B579-460E-94D1-54222C63F5DA}</a:tableStyleId>
              </a:tblPr>
              <a:tblGrid>
                <a:gridCol w="1111568">
                  <a:extLst>
                    <a:ext uri="{9D8B030D-6E8A-4147-A177-3AD203B41FA5}">
                      <a16:colId xmlns:a16="http://schemas.microsoft.com/office/drawing/2014/main" val="630636733"/>
                    </a:ext>
                  </a:extLst>
                </a:gridCol>
                <a:gridCol w="1191044">
                  <a:extLst>
                    <a:ext uri="{9D8B030D-6E8A-4147-A177-3AD203B41FA5}">
                      <a16:colId xmlns:a16="http://schemas.microsoft.com/office/drawing/2014/main" val="1515801612"/>
                    </a:ext>
                  </a:extLst>
                </a:gridCol>
              </a:tblGrid>
              <a:tr h="370840">
                <a:tc>
                  <a:txBody>
                    <a:bodyPr/>
                    <a:lstStyle/>
                    <a:p>
                      <a:r>
                        <a:rPr lang="en-US" sz="1400" b="1" dirty="0" err="1"/>
                        <a:t>R_Num</a:t>
                      </a:r>
                      <a:r>
                        <a:rPr lang="en-US" sz="1400" b="1" dirty="0"/>
                        <a:t> (PK)</a:t>
                      </a:r>
                    </a:p>
                  </a:txBody>
                  <a:tcPr/>
                </a:tc>
                <a:tc>
                  <a:txBody>
                    <a:bodyPr/>
                    <a:lstStyle/>
                    <a:p>
                      <a:r>
                        <a:rPr lang="en-US" sz="1400" dirty="0" err="1"/>
                        <a:t>R_Capacity</a:t>
                      </a:r>
                      <a:endParaRPr lang="en-US" sz="1400" dirty="0"/>
                    </a:p>
                  </a:txBody>
                  <a:tcPr/>
                </a:tc>
                <a:extLst>
                  <a:ext uri="{0D108BD9-81ED-4DB2-BD59-A6C34878D82A}">
                    <a16:rowId xmlns:a16="http://schemas.microsoft.com/office/drawing/2014/main" val="3572634160"/>
                  </a:ext>
                </a:extLst>
              </a:tr>
              <a:tr h="370840">
                <a:tc>
                  <a:txBody>
                    <a:bodyPr/>
                    <a:lstStyle/>
                    <a:p>
                      <a:r>
                        <a:rPr lang="en-US" sz="1400" dirty="0"/>
                        <a:t>Varchar(4)</a:t>
                      </a:r>
                    </a:p>
                  </a:txBody>
                  <a:tcPr/>
                </a:tc>
                <a:tc>
                  <a:txBody>
                    <a:bodyPr/>
                    <a:lstStyle/>
                    <a:p>
                      <a:r>
                        <a:rPr lang="en-US" sz="1400" dirty="0"/>
                        <a:t>Number(3)</a:t>
                      </a:r>
                    </a:p>
                  </a:txBody>
                  <a:tcPr/>
                </a:tc>
                <a:extLst>
                  <a:ext uri="{0D108BD9-81ED-4DB2-BD59-A6C34878D82A}">
                    <a16:rowId xmlns:a16="http://schemas.microsoft.com/office/drawing/2014/main" val="3338379617"/>
                  </a:ext>
                </a:extLst>
              </a:tr>
            </a:tbl>
          </a:graphicData>
        </a:graphic>
      </p:graphicFrame>
      <p:graphicFrame>
        <p:nvGraphicFramePr>
          <p:cNvPr id="36" name="Table 33">
            <a:extLst>
              <a:ext uri="{FF2B5EF4-FFF2-40B4-BE49-F238E27FC236}">
                <a16:creationId xmlns:a16="http://schemas.microsoft.com/office/drawing/2014/main" id="{6B39F9D8-8D13-4E8D-9EB4-A0D3F38157D3}"/>
              </a:ext>
            </a:extLst>
          </p:cNvPr>
          <p:cNvGraphicFramePr>
            <a:graphicFrameLocks noGrp="1"/>
          </p:cNvGraphicFramePr>
          <p:nvPr>
            <p:extLst>
              <p:ext uri="{D42A27DB-BD31-4B8C-83A1-F6EECF244321}">
                <p14:modId xmlns:p14="http://schemas.microsoft.com/office/powerpoint/2010/main" val="1516956657"/>
              </p:ext>
            </p:extLst>
          </p:nvPr>
        </p:nvGraphicFramePr>
        <p:xfrm>
          <a:off x="3982413" y="5404577"/>
          <a:ext cx="4058189" cy="660400"/>
        </p:xfrm>
        <a:graphic>
          <a:graphicData uri="http://schemas.openxmlformats.org/drawingml/2006/table">
            <a:tbl>
              <a:tblPr firstRow="1" bandRow="1">
                <a:tableStyleId>{5940675A-B579-460E-94D1-54222C63F5DA}</a:tableStyleId>
              </a:tblPr>
              <a:tblGrid>
                <a:gridCol w="973646">
                  <a:extLst>
                    <a:ext uri="{9D8B030D-6E8A-4147-A177-3AD203B41FA5}">
                      <a16:colId xmlns:a16="http://schemas.microsoft.com/office/drawing/2014/main" val="630636733"/>
                    </a:ext>
                  </a:extLst>
                </a:gridCol>
                <a:gridCol w="1064133">
                  <a:extLst>
                    <a:ext uri="{9D8B030D-6E8A-4147-A177-3AD203B41FA5}">
                      <a16:colId xmlns:a16="http://schemas.microsoft.com/office/drawing/2014/main" val="1993950391"/>
                    </a:ext>
                  </a:extLst>
                </a:gridCol>
                <a:gridCol w="1014730">
                  <a:extLst>
                    <a:ext uri="{9D8B030D-6E8A-4147-A177-3AD203B41FA5}">
                      <a16:colId xmlns:a16="http://schemas.microsoft.com/office/drawing/2014/main" val="2854206978"/>
                    </a:ext>
                  </a:extLst>
                </a:gridCol>
                <a:gridCol w="1005680">
                  <a:extLst>
                    <a:ext uri="{9D8B030D-6E8A-4147-A177-3AD203B41FA5}">
                      <a16:colId xmlns:a16="http://schemas.microsoft.com/office/drawing/2014/main" val="1702344639"/>
                    </a:ext>
                  </a:extLst>
                </a:gridCol>
              </a:tblGrid>
              <a:tr h="0">
                <a:tc>
                  <a:txBody>
                    <a:bodyPr/>
                    <a:lstStyle/>
                    <a:p>
                      <a:r>
                        <a:rPr lang="en-US" sz="1300" b="0" i="0" dirty="0"/>
                        <a:t>CS_ID </a:t>
                      </a:r>
                    </a:p>
                  </a:txBody>
                  <a:tcPr/>
                </a:tc>
                <a:tc>
                  <a:txBody>
                    <a:bodyPr/>
                    <a:lstStyle/>
                    <a:p>
                      <a:r>
                        <a:rPr lang="en-US" sz="1300" i="1" dirty="0" err="1"/>
                        <a:t>Co_ID</a:t>
                      </a:r>
                      <a:r>
                        <a:rPr lang="en-US" sz="1300" i="1" dirty="0"/>
                        <a:t> (FK)</a:t>
                      </a:r>
                    </a:p>
                  </a:txBody>
                  <a:tcPr/>
                </a:tc>
                <a:tc>
                  <a:txBody>
                    <a:bodyPr/>
                    <a:lstStyle/>
                    <a:p>
                      <a:r>
                        <a:rPr lang="en-US" sz="1300" b="0" i="1" dirty="0"/>
                        <a:t>P_ID (FK)</a:t>
                      </a:r>
                    </a:p>
                  </a:txBody>
                  <a:tcPr/>
                </a:tc>
                <a:tc>
                  <a:txBody>
                    <a:bodyPr/>
                    <a:lstStyle/>
                    <a:p>
                      <a:r>
                        <a:rPr lang="en-US" sz="1300" b="0" i="1" dirty="0" err="1"/>
                        <a:t>R_Num</a:t>
                      </a:r>
                      <a:r>
                        <a:rPr lang="en-US" sz="1300" b="0" i="1" dirty="0"/>
                        <a:t> (FK)</a:t>
                      </a:r>
                    </a:p>
                  </a:txBody>
                  <a:tcPr/>
                </a:tc>
                <a:extLst>
                  <a:ext uri="{0D108BD9-81ED-4DB2-BD59-A6C34878D82A}">
                    <a16:rowId xmlns:a16="http://schemas.microsoft.com/office/drawing/2014/main" val="3572634160"/>
                  </a:ext>
                </a:extLst>
              </a:tr>
              <a:tr h="370840">
                <a:tc>
                  <a:txBody>
                    <a:bodyPr/>
                    <a:lstStyle/>
                    <a:p>
                      <a:r>
                        <a:rPr lang="en-US" sz="1300" dirty="0"/>
                        <a:t>Varchar(4)</a:t>
                      </a:r>
                    </a:p>
                  </a:txBody>
                  <a:tcPr/>
                </a:tc>
                <a:tc>
                  <a:txBody>
                    <a:bodyPr/>
                    <a:lstStyle/>
                    <a:p>
                      <a:r>
                        <a:rPr lang="en-US" sz="1300" dirty="0"/>
                        <a:t>Varchar(25)</a:t>
                      </a:r>
                    </a:p>
                  </a:txBody>
                  <a:tcPr/>
                </a:tc>
                <a:tc>
                  <a:txBody>
                    <a:bodyPr/>
                    <a:lstStyle/>
                    <a:p>
                      <a:r>
                        <a:rPr lang="en-US" sz="1300" dirty="0"/>
                        <a:t>Number(5)</a:t>
                      </a:r>
                    </a:p>
                  </a:txBody>
                  <a:tcPr/>
                </a:tc>
                <a:tc>
                  <a:txBody>
                    <a:bodyPr/>
                    <a:lstStyle/>
                    <a:p>
                      <a:r>
                        <a:rPr lang="en-US" sz="1300" dirty="0"/>
                        <a:t>Varchar(3)</a:t>
                      </a:r>
                    </a:p>
                  </a:txBody>
                  <a:tcPr/>
                </a:tc>
                <a:extLst>
                  <a:ext uri="{0D108BD9-81ED-4DB2-BD59-A6C34878D82A}">
                    <a16:rowId xmlns:a16="http://schemas.microsoft.com/office/drawing/2014/main" val="3338379617"/>
                  </a:ext>
                </a:extLst>
              </a:tr>
            </a:tbl>
          </a:graphicData>
        </a:graphic>
      </p:graphicFrame>
      <p:sp>
        <p:nvSpPr>
          <p:cNvPr id="37" name="Arrow: Down 36">
            <a:extLst>
              <a:ext uri="{FF2B5EF4-FFF2-40B4-BE49-F238E27FC236}">
                <a16:creationId xmlns:a16="http://schemas.microsoft.com/office/drawing/2014/main" id="{B5556F2B-2B4A-4047-831A-156115DFE625}"/>
              </a:ext>
            </a:extLst>
          </p:cNvPr>
          <p:cNvSpPr/>
          <p:nvPr/>
        </p:nvSpPr>
        <p:spPr>
          <a:xfrm>
            <a:off x="1893455" y="3140365"/>
            <a:ext cx="369454" cy="362501"/>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8" name="Arrow: Down 37">
            <a:extLst>
              <a:ext uri="{FF2B5EF4-FFF2-40B4-BE49-F238E27FC236}">
                <a16:creationId xmlns:a16="http://schemas.microsoft.com/office/drawing/2014/main" id="{F7706B21-D0A8-48A7-B70F-42819D712381}"/>
              </a:ext>
            </a:extLst>
          </p:cNvPr>
          <p:cNvSpPr/>
          <p:nvPr/>
        </p:nvSpPr>
        <p:spPr>
          <a:xfrm>
            <a:off x="5800312" y="3126506"/>
            <a:ext cx="369454" cy="362501"/>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9" name="Arrow: Down 38">
            <a:extLst>
              <a:ext uri="{FF2B5EF4-FFF2-40B4-BE49-F238E27FC236}">
                <a16:creationId xmlns:a16="http://schemas.microsoft.com/office/drawing/2014/main" id="{63DA5023-9694-4FA9-9FE7-08326095D7F7}"/>
              </a:ext>
            </a:extLst>
          </p:cNvPr>
          <p:cNvSpPr/>
          <p:nvPr/>
        </p:nvSpPr>
        <p:spPr>
          <a:xfrm>
            <a:off x="9509267" y="3088387"/>
            <a:ext cx="369454" cy="362501"/>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F1174C9E-83E8-4C36-A223-57EEB8E131FF}"/>
              </a:ext>
            </a:extLst>
          </p:cNvPr>
          <p:cNvSpPr/>
          <p:nvPr/>
        </p:nvSpPr>
        <p:spPr>
          <a:xfrm rot="16200000">
            <a:off x="3099231" y="5561146"/>
            <a:ext cx="369454" cy="362501"/>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Right Brace 2">
            <a:extLst>
              <a:ext uri="{FF2B5EF4-FFF2-40B4-BE49-F238E27FC236}">
                <a16:creationId xmlns:a16="http://schemas.microsoft.com/office/drawing/2014/main" id="{E47242C2-028B-460C-95A3-4B927F59EE41}"/>
              </a:ext>
            </a:extLst>
          </p:cNvPr>
          <p:cNvSpPr/>
          <p:nvPr/>
        </p:nvSpPr>
        <p:spPr>
          <a:xfrm rot="16200000">
            <a:off x="4853036" y="4381617"/>
            <a:ext cx="194531" cy="1700021"/>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EA68BD3-0DF0-4420-A7FD-0F533F690D29}"/>
              </a:ext>
            </a:extLst>
          </p:cNvPr>
          <p:cNvSpPr txBox="1"/>
          <p:nvPr/>
        </p:nvSpPr>
        <p:spPr>
          <a:xfrm>
            <a:off x="4209200" y="4767998"/>
            <a:ext cx="1482201" cy="369332"/>
          </a:xfrm>
          <a:prstGeom prst="rect">
            <a:avLst/>
          </a:prstGeom>
          <a:noFill/>
        </p:spPr>
        <p:txBody>
          <a:bodyPr wrap="none" rtlCol="0">
            <a:spAutoFit/>
          </a:bodyPr>
          <a:lstStyle/>
          <a:p>
            <a:r>
              <a:rPr lang="en-US" dirty="0"/>
              <a:t>Composite PK</a:t>
            </a:r>
          </a:p>
        </p:txBody>
      </p:sp>
      <p:sp>
        <p:nvSpPr>
          <p:cNvPr id="17" name="Right Brace 16">
            <a:extLst>
              <a:ext uri="{FF2B5EF4-FFF2-40B4-BE49-F238E27FC236}">
                <a16:creationId xmlns:a16="http://schemas.microsoft.com/office/drawing/2014/main" id="{DF20AECF-32C4-40D6-BC1B-61C95C68C552}"/>
              </a:ext>
            </a:extLst>
          </p:cNvPr>
          <p:cNvSpPr/>
          <p:nvPr/>
        </p:nvSpPr>
        <p:spPr>
          <a:xfrm rot="10800000">
            <a:off x="1239816" y="5328893"/>
            <a:ext cx="268141" cy="598231"/>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8985CCE4-9012-4DF9-99EA-E33E49541D34}"/>
              </a:ext>
            </a:extLst>
          </p:cNvPr>
          <p:cNvSpPr txBox="1"/>
          <p:nvPr/>
        </p:nvSpPr>
        <p:spPr>
          <a:xfrm>
            <a:off x="710319" y="5443342"/>
            <a:ext cx="510541" cy="369332"/>
          </a:xfrm>
          <a:prstGeom prst="rect">
            <a:avLst/>
          </a:prstGeom>
          <a:noFill/>
        </p:spPr>
        <p:txBody>
          <a:bodyPr wrap="square" rtlCol="0">
            <a:spAutoFit/>
          </a:bodyPr>
          <a:lstStyle/>
          <a:p>
            <a:r>
              <a:rPr lang="en-US" dirty="0"/>
              <a:t>PK</a:t>
            </a:r>
          </a:p>
        </p:txBody>
      </p:sp>
    </p:spTree>
    <p:extLst>
      <p:ext uri="{BB962C8B-B14F-4D97-AF65-F5344CB8AC3E}">
        <p14:creationId xmlns:p14="http://schemas.microsoft.com/office/powerpoint/2010/main" val="4183336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3903-37BF-4C6C-8614-5C215784E1FD}"/>
              </a:ext>
            </a:extLst>
          </p:cNvPr>
          <p:cNvSpPr>
            <a:spLocks noGrp="1"/>
          </p:cNvSpPr>
          <p:nvPr>
            <p:ph type="title"/>
          </p:nvPr>
        </p:nvSpPr>
        <p:spPr>
          <a:xfrm>
            <a:off x="0" y="365126"/>
            <a:ext cx="12192000" cy="1039726"/>
          </a:xfrm>
        </p:spPr>
        <p:txBody>
          <a:bodyPr/>
          <a:lstStyle/>
          <a:p>
            <a:r>
              <a:rPr lang="en-US" dirty="0"/>
              <a:t>In-class practice</a:t>
            </a:r>
          </a:p>
        </p:txBody>
      </p:sp>
      <p:sp>
        <p:nvSpPr>
          <p:cNvPr id="3" name="Content Placeholder 2">
            <a:extLst>
              <a:ext uri="{FF2B5EF4-FFF2-40B4-BE49-F238E27FC236}">
                <a16:creationId xmlns:a16="http://schemas.microsoft.com/office/drawing/2014/main" id="{3188E489-C98B-416F-8085-827AB2977527}"/>
              </a:ext>
            </a:extLst>
          </p:cNvPr>
          <p:cNvSpPr>
            <a:spLocks noGrp="1"/>
          </p:cNvSpPr>
          <p:nvPr>
            <p:ph idx="1"/>
          </p:nvPr>
        </p:nvSpPr>
        <p:spPr>
          <a:xfrm>
            <a:off x="340821" y="1612669"/>
            <a:ext cx="11604567" cy="4880206"/>
          </a:xfrm>
        </p:spPr>
        <p:txBody>
          <a:bodyPr>
            <a:normAutofit fontScale="55000" lnSpcReduction="20000"/>
          </a:bodyPr>
          <a:lstStyle/>
          <a:p>
            <a:pPr marL="0" indent="0" algn="just">
              <a:lnSpc>
                <a:spcPct val="120000"/>
              </a:lnSpc>
              <a:buNone/>
            </a:pPr>
            <a:r>
              <a:rPr lang="en-US" b="0" i="0" dirty="0">
                <a:solidFill>
                  <a:srgbClr val="2D3B45"/>
                </a:solidFill>
                <a:effectLst/>
                <a:latin typeface="Arial Nova Light" panose="020B0304020202020204" pitchFamily="34" charset="0"/>
              </a:rPr>
              <a:t>We want to design a database for a local garage. For each customer, we want to record the (unique) Customer SS#, name, the customer address, and the contact phone number. For each vehicle, we want to record the unique vehicle’s identification number (VIN), and the vehicle’s make, model and year. For each repair job we want to record the description of the job done (maximum 200 chars), the date, and the total dollar cost. A repair job may involve zero or more parts (like, e.g., “windshield wipers”, “battery”, etc.) For each part we want to record its (unique) part number, the part name and its cost. </a:t>
            </a:r>
          </a:p>
          <a:p>
            <a:pPr marL="0" indent="0" algn="just">
              <a:lnSpc>
                <a:spcPct val="120000"/>
              </a:lnSpc>
              <a:buNone/>
            </a:pPr>
            <a:r>
              <a:rPr lang="en-US" b="0" i="0" dirty="0">
                <a:solidFill>
                  <a:srgbClr val="2D3B45"/>
                </a:solidFill>
                <a:effectLst/>
                <a:latin typeface="Arial Nova Light" panose="020B0304020202020204" pitchFamily="34" charset="0"/>
              </a:rPr>
              <a:t>In addition, note that:</a:t>
            </a:r>
          </a:p>
          <a:p>
            <a:pPr lvl="1">
              <a:lnSpc>
                <a:spcPct val="120000"/>
              </a:lnSpc>
            </a:pPr>
            <a:r>
              <a:rPr lang="en-US" b="0" i="0" dirty="0">
                <a:solidFill>
                  <a:srgbClr val="2D3B45"/>
                </a:solidFill>
                <a:effectLst/>
                <a:latin typeface="Arial Nova Light" panose="020B0304020202020204" pitchFamily="34" charset="0"/>
              </a:rPr>
              <a:t>Each vehicle may have 1 or more repair jobs.</a:t>
            </a:r>
          </a:p>
          <a:p>
            <a:pPr lvl="1">
              <a:lnSpc>
                <a:spcPct val="120000"/>
              </a:lnSpc>
            </a:pPr>
            <a:r>
              <a:rPr lang="en-US" b="0" i="0" dirty="0">
                <a:solidFill>
                  <a:srgbClr val="2D3B45"/>
                </a:solidFill>
                <a:effectLst/>
                <a:latin typeface="Arial Nova Light" panose="020B0304020202020204" pitchFamily="34" charset="0"/>
              </a:rPr>
              <a:t>Each customer may be the primary owner of 1 or more vehicles.</a:t>
            </a:r>
          </a:p>
          <a:p>
            <a:pPr lvl="1">
              <a:lnSpc>
                <a:spcPct val="120000"/>
              </a:lnSpc>
            </a:pPr>
            <a:r>
              <a:rPr lang="en-US" b="0" i="0" dirty="0">
                <a:solidFill>
                  <a:srgbClr val="2D3B45"/>
                </a:solidFill>
                <a:effectLst/>
                <a:latin typeface="Arial Nova Light" panose="020B0304020202020204" pitchFamily="34" charset="0"/>
              </a:rPr>
              <a:t>Every vehicle has only one primary owner (we ignore co-owners).</a:t>
            </a:r>
          </a:p>
          <a:p>
            <a:pPr lvl="1">
              <a:lnSpc>
                <a:spcPct val="120000"/>
              </a:lnSpc>
            </a:pPr>
            <a:r>
              <a:rPr lang="en-US" b="0" i="0" dirty="0">
                <a:solidFill>
                  <a:srgbClr val="2D3B45"/>
                </a:solidFill>
                <a:effectLst/>
                <a:latin typeface="Arial Nova Light" panose="020B0304020202020204" pitchFamily="34" charset="0"/>
              </a:rPr>
              <a:t>No vehicle can have more than one repair job in any given day.</a:t>
            </a:r>
          </a:p>
          <a:p>
            <a:pPr marL="457200" lvl="1" indent="0">
              <a:lnSpc>
                <a:spcPct val="120000"/>
              </a:lnSpc>
              <a:buNone/>
            </a:pPr>
            <a:endParaRPr lang="en-US" b="0" i="0" dirty="0">
              <a:solidFill>
                <a:srgbClr val="2D3B45"/>
              </a:solidFill>
              <a:effectLst/>
              <a:latin typeface="Arial Nova Light" panose="020B0304020202020204" pitchFamily="34" charset="0"/>
            </a:endParaRPr>
          </a:p>
          <a:p>
            <a:pPr marL="0" indent="0" algn="just">
              <a:lnSpc>
                <a:spcPct val="120000"/>
              </a:lnSpc>
              <a:buNone/>
            </a:pPr>
            <a:r>
              <a:rPr lang="en-US" b="0" i="0" dirty="0">
                <a:solidFill>
                  <a:srgbClr val="2D3B45"/>
                </a:solidFill>
                <a:effectLst/>
                <a:latin typeface="Arial Nova Light" panose="020B0304020202020204" pitchFamily="34" charset="0"/>
              </a:rPr>
              <a:t>Q1. Draw an ER diagram for this database. Make sure to indicate primary keys and cardinality constraints.</a:t>
            </a:r>
          </a:p>
          <a:p>
            <a:pPr marL="0" indent="0" algn="just">
              <a:lnSpc>
                <a:spcPct val="120000"/>
              </a:lnSpc>
              <a:buNone/>
            </a:pPr>
            <a:r>
              <a:rPr lang="en-US" b="0" i="0" dirty="0">
                <a:solidFill>
                  <a:srgbClr val="2D3B45"/>
                </a:solidFill>
                <a:effectLst/>
                <a:latin typeface="Arial Nova Light" panose="020B0304020202020204" pitchFamily="34" charset="0"/>
              </a:rPr>
              <a:t>Q2. Translate the ER diagram in Q1 into a relational model . Make sure that the translation captures key constraints (primary keys and foreign keys if applicable) and participation constraints in the ER diagram. Identify constraints, if any, that you are not able to capture.</a:t>
            </a:r>
          </a:p>
        </p:txBody>
      </p:sp>
    </p:spTree>
    <p:extLst>
      <p:ext uri="{BB962C8B-B14F-4D97-AF65-F5344CB8AC3E}">
        <p14:creationId xmlns:p14="http://schemas.microsoft.com/office/powerpoint/2010/main" val="73597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Gear transmission flat icon symbol Royalty Free Vector Image">
            <a:extLst>
              <a:ext uri="{FF2B5EF4-FFF2-40B4-BE49-F238E27FC236}">
                <a16:creationId xmlns:a16="http://schemas.microsoft.com/office/drawing/2014/main" id="{048B1099-AA98-454F-8DFA-9EAB12B069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981"/>
          <a:stretch/>
        </p:blipFill>
        <p:spPr bwMode="auto">
          <a:xfrm>
            <a:off x="3321068" y="2515587"/>
            <a:ext cx="3792309" cy="3581238"/>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E70A98F3-EF91-4CC6-9970-A80879A03A46}"/>
              </a:ext>
            </a:extLst>
          </p:cNvPr>
          <p:cNvCxnSpPr>
            <a:cxnSpLocks/>
          </p:cNvCxnSpPr>
          <p:nvPr/>
        </p:nvCxnSpPr>
        <p:spPr>
          <a:xfrm>
            <a:off x="2836361" y="1923535"/>
            <a:ext cx="0" cy="4740442"/>
          </a:xfrm>
          <a:prstGeom prst="line">
            <a:avLst/>
          </a:prstGeom>
          <a:ln w="57150">
            <a:solidFill>
              <a:schemeClr val="accent2">
                <a:lumMod val="40000"/>
                <a:lumOff val="60000"/>
              </a:schemeClr>
            </a:solidFill>
            <a:prstDash val="dash"/>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F92E345A-A5AF-4EC5-B531-2C08BA2C0D7B}"/>
              </a:ext>
            </a:extLst>
          </p:cNvPr>
          <p:cNvPicPr>
            <a:picLocks noChangeAspect="1"/>
          </p:cNvPicPr>
          <p:nvPr/>
        </p:nvPicPr>
        <p:blipFill rotWithShape="1">
          <a:blip r:embed="rId3"/>
          <a:srcRect l="62040" t="26316" r="20658" b="51813"/>
          <a:stretch/>
        </p:blipFill>
        <p:spPr>
          <a:xfrm>
            <a:off x="301626" y="2892221"/>
            <a:ext cx="2422360" cy="1722364"/>
          </a:xfrm>
          <a:prstGeom prst="rect">
            <a:avLst/>
          </a:prstGeom>
        </p:spPr>
      </p:pic>
      <p:pic>
        <p:nvPicPr>
          <p:cNvPr id="8" name="Picture 7">
            <a:extLst>
              <a:ext uri="{FF2B5EF4-FFF2-40B4-BE49-F238E27FC236}">
                <a16:creationId xmlns:a16="http://schemas.microsoft.com/office/drawing/2014/main" id="{921805A1-AA00-442A-8C36-9F6C49AF3848}"/>
              </a:ext>
            </a:extLst>
          </p:cNvPr>
          <p:cNvPicPr>
            <a:picLocks noChangeAspect="1"/>
          </p:cNvPicPr>
          <p:nvPr/>
        </p:nvPicPr>
        <p:blipFill rotWithShape="1">
          <a:blip r:embed="rId4"/>
          <a:srcRect l="48477" t="24980" r="34828" b="44909"/>
          <a:stretch/>
        </p:blipFill>
        <p:spPr>
          <a:xfrm>
            <a:off x="4543697" y="3022750"/>
            <a:ext cx="2077453" cy="2107562"/>
          </a:xfrm>
          <a:prstGeom prst="ellipse">
            <a:avLst/>
          </a:prstGeom>
        </p:spPr>
      </p:pic>
      <p:pic>
        <p:nvPicPr>
          <p:cNvPr id="11" name="Picture 10">
            <a:extLst>
              <a:ext uri="{FF2B5EF4-FFF2-40B4-BE49-F238E27FC236}">
                <a16:creationId xmlns:a16="http://schemas.microsoft.com/office/drawing/2014/main" id="{93C57A26-CB6F-42EF-B346-8B6C2FEBC4DD}"/>
              </a:ext>
            </a:extLst>
          </p:cNvPr>
          <p:cNvPicPr>
            <a:picLocks noChangeAspect="1"/>
          </p:cNvPicPr>
          <p:nvPr/>
        </p:nvPicPr>
        <p:blipFill rotWithShape="1">
          <a:blip r:embed="rId4"/>
          <a:srcRect l="48477" t="24980" r="34828" b="44909"/>
          <a:stretch/>
        </p:blipFill>
        <p:spPr>
          <a:xfrm>
            <a:off x="3769865" y="5057905"/>
            <a:ext cx="703674" cy="713873"/>
          </a:xfrm>
          <a:prstGeom prst="ellipse">
            <a:avLst/>
          </a:prstGeom>
        </p:spPr>
      </p:pic>
      <p:cxnSp>
        <p:nvCxnSpPr>
          <p:cNvPr id="10" name="Straight Arrow Connector 9">
            <a:extLst>
              <a:ext uri="{FF2B5EF4-FFF2-40B4-BE49-F238E27FC236}">
                <a16:creationId xmlns:a16="http://schemas.microsoft.com/office/drawing/2014/main" id="{0072F000-361F-41C6-B710-EBF257D669F4}"/>
              </a:ext>
            </a:extLst>
          </p:cNvPr>
          <p:cNvCxnSpPr>
            <a:cxnSpLocks/>
          </p:cNvCxnSpPr>
          <p:nvPr/>
        </p:nvCxnSpPr>
        <p:spPr>
          <a:xfrm>
            <a:off x="2723986" y="3514687"/>
            <a:ext cx="1492443" cy="797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43" name="Straight Connector 42">
            <a:extLst>
              <a:ext uri="{FF2B5EF4-FFF2-40B4-BE49-F238E27FC236}">
                <a16:creationId xmlns:a16="http://schemas.microsoft.com/office/drawing/2014/main" id="{4C85E748-7A1F-4D2C-BE93-AACCD2DE5F8D}"/>
              </a:ext>
            </a:extLst>
          </p:cNvPr>
          <p:cNvCxnSpPr>
            <a:cxnSpLocks/>
          </p:cNvCxnSpPr>
          <p:nvPr/>
        </p:nvCxnSpPr>
        <p:spPr>
          <a:xfrm>
            <a:off x="6972722" y="1852863"/>
            <a:ext cx="0" cy="4740442"/>
          </a:xfrm>
          <a:prstGeom prst="line">
            <a:avLst/>
          </a:prstGeom>
          <a:ln w="57150">
            <a:solidFill>
              <a:schemeClr val="accent2">
                <a:lumMod val="40000"/>
                <a:lumOff val="60000"/>
              </a:schemeClr>
            </a:solidFill>
            <a:prstDash val="dash"/>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778C1D72-16DD-48CA-9A0A-AB7DEE868FE6}"/>
              </a:ext>
            </a:extLst>
          </p:cNvPr>
          <p:cNvCxnSpPr>
            <a:cxnSpLocks/>
          </p:cNvCxnSpPr>
          <p:nvPr/>
        </p:nvCxnSpPr>
        <p:spPr>
          <a:xfrm>
            <a:off x="6760364" y="3369141"/>
            <a:ext cx="230991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pic>
        <p:nvPicPr>
          <p:cNvPr id="4102" name="Picture 6" descr="database icon | IconBros">
            <a:extLst>
              <a:ext uri="{FF2B5EF4-FFF2-40B4-BE49-F238E27FC236}">
                <a16:creationId xmlns:a16="http://schemas.microsoft.com/office/drawing/2014/main" id="{01E11373-74B0-4194-8D43-142F0F323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250" y="2759713"/>
            <a:ext cx="3092986" cy="309298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C5AD3479-1972-4434-A621-FB6A0FFD46CB}"/>
              </a:ext>
            </a:extLst>
          </p:cNvPr>
          <p:cNvCxnSpPr>
            <a:cxnSpLocks/>
          </p:cNvCxnSpPr>
          <p:nvPr/>
        </p:nvCxnSpPr>
        <p:spPr>
          <a:xfrm flipH="1" flipV="1">
            <a:off x="6857006" y="4559815"/>
            <a:ext cx="2213268" cy="2421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pic>
        <p:nvPicPr>
          <p:cNvPr id="26" name="Picture 25">
            <a:extLst>
              <a:ext uri="{FF2B5EF4-FFF2-40B4-BE49-F238E27FC236}">
                <a16:creationId xmlns:a16="http://schemas.microsoft.com/office/drawing/2014/main" id="{52FD4D5A-A647-4515-8CEE-DF7BA55BE1D4}"/>
              </a:ext>
            </a:extLst>
          </p:cNvPr>
          <p:cNvPicPr>
            <a:picLocks noChangeAspect="1"/>
          </p:cNvPicPr>
          <p:nvPr/>
        </p:nvPicPr>
        <p:blipFill rotWithShape="1">
          <a:blip r:embed="rId6"/>
          <a:srcRect l="75122" t="46082" r="10986" b="42490"/>
          <a:stretch/>
        </p:blipFill>
        <p:spPr>
          <a:xfrm>
            <a:off x="256623" y="4815061"/>
            <a:ext cx="2476481" cy="1145975"/>
          </a:xfrm>
          <a:prstGeom prst="rect">
            <a:avLst/>
          </a:prstGeom>
        </p:spPr>
      </p:pic>
      <p:cxnSp>
        <p:nvCxnSpPr>
          <p:cNvPr id="30" name="Straight Arrow Connector 29">
            <a:extLst>
              <a:ext uri="{FF2B5EF4-FFF2-40B4-BE49-F238E27FC236}">
                <a16:creationId xmlns:a16="http://schemas.microsoft.com/office/drawing/2014/main" id="{835695D4-A339-4D1D-AFA3-D6CB887B5F2E}"/>
              </a:ext>
            </a:extLst>
          </p:cNvPr>
          <p:cNvCxnSpPr>
            <a:cxnSpLocks/>
          </p:cNvCxnSpPr>
          <p:nvPr/>
        </p:nvCxnSpPr>
        <p:spPr>
          <a:xfrm flipH="1">
            <a:off x="2796256" y="4530289"/>
            <a:ext cx="1420175" cy="56954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6B91271E-6F0F-4C3B-A27A-8B849194C8B3}"/>
              </a:ext>
            </a:extLst>
          </p:cNvPr>
          <p:cNvSpPr txBox="1"/>
          <p:nvPr/>
        </p:nvSpPr>
        <p:spPr>
          <a:xfrm>
            <a:off x="6972722" y="2845921"/>
            <a:ext cx="2147960" cy="523220"/>
          </a:xfrm>
          <a:prstGeom prst="rect">
            <a:avLst/>
          </a:prstGeom>
          <a:noFill/>
        </p:spPr>
        <p:txBody>
          <a:bodyPr wrap="none" rtlCol="0">
            <a:spAutoFit/>
          </a:bodyPr>
          <a:lstStyle/>
          <a:p>
            <a:pPr algn="ctr"/>
            <a:r>
              <a:rPr lang="en-US" sz="1400" b="1" dirty="0"/>
              <a:t>Query:</a:t>
            </a:r>
          </a:p>
          <a:p>
            <a:pPr algn="ctr"/>
            <a:r>
              <a:rPr lang="en-US" sz="1400" b="1" dirty="0"/>
              <a:t>Does Admin 123456 Exist?</a:t>
            </a:r>
          </a:p>
        </p:txBody>
      </p:sp>
      <p:sp>
        <p:nvSpPr>
          <p:cNvPr id="38" name="TextBox 37">
            <a:extLst>
              <a:ext uri="{FF2B5EF4-FFF2-40B4-BE49-F238E27FC236}">
                <a16:creationId xmlns:a16="http://schemas.microsoft.com/office/drawing/2014/main" id="{A0B67367-60F0-4E27-A4C1-D555B4ADEA24}"/>
              </a:ext>
            </a:extLst>
          </p:cNvPr>
          <p:cNvSpPr txBox="1"/>
          <p:nvPr/>
        </p:nvSpPr>
        <p:spPr>
          <a:xfrm>
            <a:off x="2751285" y="3140893"/>
            <a:ext cx="1436880" cy="369332"/>
          </a:xfrm>
          <a:prstGeom prst="rect">
            <a:avLst/>
          </a:prstGeom>
          <a:noFill/>
        </p:spPr>
        <p:txBody>
          <a:bodyPr wrap="square">
            <a:spAutoFit/>
          </a:bodyPr>
          <a:lstStyle/>
          <a:p>
            <a:pPr algn="ctr"/>
            <a:r>
              <a:rPr lang="en-US" b="1" dirty="0"/>
              <a:t>Authenticate</a:t>
            </a:r>
          </a:p>
        </p:txBody>
      </p:sp>
      <p:sp>
        <p:nvSpPr>
          <p:cNvPr id="39" name="TextBox 38">
            <a:extLst>
              <a:ext uri="{FF2B5EF4-FFF2-40B4-BE49-F238E27FC236}">
                <a16:creationId xmlns:a16="http://schemas.microsoft.com/office/drawing/2014/main" id="{1471A01F-FD4F-4962-8D43-1004A76F8451}"/>
              </a:ext>
            </a:extLst>
          </p:cNvPr>
          <p:cNvSpPr txBox="1"/>
          <p:nvPr/>
        </p:nvSpPr>
        <p:spPr>
          <a:xfrm rot="20232951">
            <a:off x="2599628" y="4469083"/>
            <a:ext cx="1624870" cy="338554"/>
          </a:xfrm>
          <a:prstGeom prst="rect">
            <a:avLst/>
          </a:prstGeom>
          <a:noFill/>
        </p:spPr>
        <p:txBody>
          <a:bodyPr wrap="square">
            <a:spAutoFit/>
          </a:bodyPr>
          <a:lstStyle/>
          <a:p>
            <a:pPr algn="ctr"/>
            <a:r>
              <a:rPr lang="en-US" sz="1600" b="1" dirty="0"/>
              <a:t>Display result</a:t>
            </a:r>
          </a:p>
        </p:txBody>
      </p:sp>
      <p:sp>
        <p:nvSpPr>
          <p:cNvPr id="40" name="TextBox 39">
            <a:extLst>
              <a:ext uri="{FF2B5EF4-FFF2-40B4-BE49-F238E27FC236}">
                <a16:creationId xmlns:a16="http://schemas.microsoft.com/office/drawing/2014/main" id="{FE143CC5-9A3D-46F7-B0A8-37D0E6F71570}"/>
              </a:ext>
            </a:extLst>
          </p:cNvPr>
          <p:cNvSpPr txBox="1"/>
          <p:nvPr/>
        </p:nvSpPr>
        <p:spPr>
          <a:xfrm>
            <a:off x="7515726" y="4217556"/>
            <a:ext cx="1243738" cy="338554"/>
          </a:xfrm>
          <a:prstGeom prst="rect">
            <a:avLst/>
          </a:prstGeom>
          <a:noFill/>
        </p:spPr>
        <p:txBody>
          <a:bodyPr wrap="none" rtlCol="0">
            <a:spAutoFit/>
          </a:bodyPr>
          <a:lstStyle/>
          <a:p>
            <a:pPr algn="ctr"/>
            <a:r>
              <a:rPr lang="en-US" sz="1600" b="1" dirty="0"/>
              <a:t>Return: True</a:t>
            </a:r>
          </a:p>
        </p:txBody>
      </p:sp>
      <p:sp>
        <p:nvSpPr>
          <p:cNvPr id="53" name="Rectangle: Rounded Corners 52">
            <a:extLst>
              <a:ext uri="{FF2B5EF4-FFF2-40B4-BE49-F238E27FC236}">
                <a16:creationId xmlns:a16="http://schemas.microsoft.com/office/drawing/2014/main" id="{F0AD2DF9-5C6F-4BFC-A02F-ECDFF283C0B3}"/>
              </a:ext>
            </a:extLst>
          </p:cNvPr>
          <p:cNvSpPr/>
          <p:nvPr/>
        </p:nvSpPr>
        <p:spPr>
          <a:xfrm>
            <a:off x="465221" y="1923535"/>
            <a:ext cx="2107529" cy="5920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Presentation tier</a:t>
            </a:r>
          </a:p>
        </p:txBody>
      </p:sp>
      <p:sp>
        <p:nvSpPr>
          <p:cNvPr id="57" name="Rectangle: Rounded Corners 56">
            <a:extLst>
              <a:ext uri="{FF2B5EF4-FFF2-40B4-BE49-F238E27FC236}">
                <a16:creationId xmlns:a16="http://schemas.microsoft.com/office/drawing/2014/main" id="{DE13F1FF-9C96-4E13-8E76-DE80B466C116}"/>
              </a:ext>
            </a:extLst>
          </p:cNvPr>
          <p:cNvSpPr/>
          <p:nvPr/>
        </p:nvSpPr>
        <p:spPr>
          <a:xfrm>
            <a:off x="3881712" y="1923535"/>
            <a:ext cx="2107529" cy="5920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Logic tier</a:t>
            </a:r>
          </a:p>
        </p:txBody>
      </p:sp>
      <p:sp>
        <p:nvSpPr>
          <p:cNvPr id="58" name="Rectangle: Rounded Corners 57">
            <a:extLst>
              <a:ext uri="{FF2B5EF4-FFF2-40B4-BE49-F238E27FC236}">
                <a16:creationId xmlns:a16="http://schemas.microsoft.com/office/drawing/2014/main" id="{F55B260D-B9D4-4E6E-A633-92C6C3D47DED}"/>
              </a:ext>
            </a:extLst>
          </p:cNvPr>
          <p:cNvSpPr/>
          <p:nvPr/>
        </p:nvSpPr>
        <p:spPr>
          <a:xfrm>
            <a:off x="8234639" y="1923535"/>
            <a:ext cx="2107529" cy="5920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Data tier</a:t>
            </a:r>
          </a:p>
        </p:txBody>
      </p:sp>
      <p:sp>
        <p:nvSpPr>
          <p:cNvPr id="59" name="Title 1">
            <a:extLst>
              <a:ext uri="{FF2B5EF4-FFF2-40B4-BE49-F238E27FC236}">
                <a16:creationId xmlns:a16="http://schemas.microsoft.com/office/drawing/2014/main" id="{10F8CC2C-0B1B-410F-A93E-5506D7AACEC3}"/>
              </a:ext>
            </a:extLst>
          </p:cNvPr>
          <p:cNvSpPr>
            <a:spLocks noGrp="1"/>
          </p:cNvSpPr>
          <p:nvPr>
            <p:ph type="title"/>
          </p:nvPr>
        </p:nvSpPr>
        <p:spPr>
          <a:xfrm>
            <a:off x="0" y="365126"/>
            <a:ext cx="12192000" cy="1061930"/>
          </a:xfrm>
        </p:spPr>
        <p:txBody>
          <a:bodyPr>
            <a:normAutofit/>
          </a:bodyPr>
          <a:lstStyle/>
          <a:p>
            <a:r>
              <a:rPr lang="en-US" sz="4800" dirty="0"/>
              <a:t>Software Architecture</a:t>
            </a:r>
          </a:p>
        </p:txBody>
      </p:sp>
    </p:spTree>
    <p:extLst>
      <p:ext uri="{BB962C8B-B14F-4D97-AF65-F5344CB8AC3E}">
        <p14:creationId xmlns:p14="http://schemas.microsoft.com/office/powerpoint/2010/main" val="288910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FB787B-F4EB-4E2E-A1CB-B835411AEF55}"/>
              </a:ext>
            </a:extLst>
          </p:cNvPr>
          <p:cNvSpPr>
            <a:spLocks noGrp="1"/>
          </p:cNvSpPr>
          <p:nvPr>
            <p:ph type="title"/>
          </p:nvPr>
        </p:nvSpPr>
        <p:spPr>
          <a:xfrm>
            <a:off x="0" y="365125"/>
            <a:ext cx="12192000" cy="974201"/>
          </a:xfrm>
        </p:spPr>
        <p:txBody>
          <a:bodyPr/>
          <a:lstStyle/>
          <a:p>
            <a:r>
              <a:rPr lang="en-US" dirty="0"/>
              <a:t>Data vs Information</a:t>
            </a:r>
          </a:p>
        </p:txBody>
      </p:sp>
      <p:sp>
        <p:nvSpPr>
          <p:cNvPr id="5" name="Content Placeholder 2"/>
          <p:cNvSpPr txBox="1">
            <a:spLocks/>
          </p:cNvSpPr>
          <p:nvPr/>
        </p:nvSpPr>
        <p:spPr>
          <a:xfrm>
            <a:off x="6773007" y="1825625"/>
            <a:ext cx="43932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Cavolini" panose="03000502040302020204"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Cavolini" panose="03000502040302020204"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Cavolini" panose="03000502040302020204"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Cavolini" panose="03000502040302020204"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Cavolini" panose="03000502040302020204"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050" name="Picture 2" descr="What I did when I had to work with unstructured data | by Palak Khanna |  Analytics Vidhya | Medium"/>
          <p:cNvPicPr>
            <a:picLocks noChangeAspect="1" noChangeArrowheads="1"/>
          </p:cNvPicPr>
          <p:nvPr/>
        </p:nvPicPr>
        <p:blipFill rotWithShape="1">
          <a:blip r:embed="rId2">
            <a:extLst>
              <a:ext uri="{28A0092B-C50C-407E-A947-70E740481C1C}">
                <a14:useLocalDpi xmlns:a14="http://schemas.microsoft.com/office/drawing/2010/main" val="0"/>
              </a:ext>
            </a:extLst>
          </a:blip>
          <a:srcRect r="4918"/>
          <a:stretch/>
        </p:blipFill>
        <p:spPr bwMode="auto">
          <a:xfrm>
            <a:off x="5252995" y="1825624"/>
            <a:ext cx="6845222" cy="402284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BFFF15C8-FAC5-4CEB-BA2B-250A4C2A129A}"/>
              </a:ext>
            </a:extLst>
          </p:cNvPr>
          <p:cNvSpPr>
            <a:spLocks noGrp="1"/>
          </p:cNvSpPr>
          <p:nvPr>
            <p:ph idx="1"/>
          </p:nvPr>
        </p:nvSpPr>
        <p:spPr>
          <a:xfrm>
            <a:off x="351692" y="1753230"/>
            <a:ext cx="4883678" cy="4095242"/>
          </a:xfrm>
        </p:spPr>
        <p:txBody>
          <a:bodyPr>
            <a:normAutofit lnSpcReduction="10000"/>
          </a:bodyPr>
          <a:lstStyle/>
          <a:p>
            <a:pPr marL="0" indent="0">
              <a:buNone/>
            </a:pPr>
            <a:r>
              <a:rPr lang="en-US" sz="2400" b="1" dirty="0">
                <a:effectLst/>
                <a:ea typeface="Calibri" panose="020F0502020204030204" pitchFamily="34" charset="0"/>
                <a:cs typeface="Times New Roman" panose="02020603050405020304" pitchFamily="18" charset="0"/>
              </a:rPr>
              <a:t>Data </a:t>
            </a:r>
            <a:r>
              <a:rPr lang="en-US" sz="2400" dirty="0">
                <a:ea typeface="Calibri" panose="020F0502020204030204" pitchFamily="34" charset="0"/>
                <a:cs typeface="Times New Roman" panose="02020603050405020304" pitchFamily="18" charset="0"/>
              </a:rPr>
              <a:t>(</a:t>
            </a:r>
            <a:r>
              <a:rPr lang="en-US" sz="2400" i="1" dirty="0">
                <a:ea typeface="Calibri" panose="020F0502020204030204" pitchFamily="34" charset="0"/>
                <a:cs typeface="Times New Roman" panose="02020603050405020304" pitchFamily="18" charset="0"/>
              </a:rPr>
              <a:t>datum</a:t>
            </a:r>
            <a:r>
              <a:rPr lang="en-US" sz="2400" dirty="0">
                <a:ea typeface="Calibri" panose="020F0502020204030204" pitchFamily="34" charset="0"/>
                <a:cs typeface="Times New Roman" panose="02020603050405020304" pitchFamily="18" charset="0"/>
              </a:rPr>
              <a:t>) </a:t>
            </a:r>
            <a:r>
              <a:rPr lang="en-US" sz="2400" b="1" dirty="0">
                <a:effectLst/>
                <a:ea typeface="Calibri" panose="020F0502020204030204" pitchFamily="34" charset="0"/>
                <a:cs typeface="Times New Roman" panose="02020603050405020304" pitchFamily="18" charset="0"/>
              </a:rPr>
              <a:t>:</a:t>
            </a:r>
          </a:p>
          <a:p>
            <a:r>
              <a:rPr lang="en-US" sz="1800" dirty="0">
                <a:effectLst/>
                <a:latin typeface="Century Gothic" panose="020B0502020202020204" pitchFamily="34" charset="0"/>
                <a:ea typeface="Calibri" panose="020F0502020204030204" pitchFamily="34" charset="0"/>
                <a:cs typeface="Times New Roman" panose="02020603050405020304" pitchFamily="18" charset="0"/>
              </a:rPr>
              <a:t>Raw single units that contain unprocessed facts or raw numbers. </a:t>
            </a:r>
          </a:p>
          <a:p>
            <a:r>
              <a:rPr lang="en-US" sz="1800" dirty="0">
                <a:effectLst/>
                <a:latin typeface="Century Gothic" panose="020B0502020202020204" pitchFamily="34" charset="0"/>
                <a:ea typeface="Calibri" panose="020F0502020204030204" pitchFamily="34" charset="0"/>
                <a:cs typeface="Times New Roman" panose="02020603050405020304" pitchFamily="18" charset="0"/>
              </a:rPr>
              <a:t>Has not yet been Interpreted. </a:t>
            </a:r>
          </a:p>
          <a:p>
            <a:r>
              <a:rPr lang="en-US" sz="1800" dirty="0">
                <a:ea typeface="Calibri" panose="020F0502020204030204" pitchFamily="34" charset="0"/>
                <a:cs typeface="Times New Roman" panose="02020603050405020304" pitchFamily="18" charset="0"/>
              </a:rPr>
              <a:t>Not </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put into context.</a:t>
            </a:r>
          </a:p>
          <a:p>
            <a:r>
              <a:rPr lang="en-US" sz="1800" dirty="0">
                <a:ea typeface="Calibri" panose="020F0502020204030204" pitchFamily="34" charset="0"/>
                <a:cs typeface="Times New Roman" panose="02020603050405020304" pitchFamily="18" charset="0"/>
              </a:rPr>
              <a:t>Measured in raw units like bits and bytes </a:t>
            </a:r>
            <a:endParaRPr lang="en-US" sz="1800" dirty="0">
              <a:effectLst/>
              <a:latin typeface="Century Gothic" panose="020B0502020202020204" pitchFamily="34" charset="0"/>
              <a:ea typeface="Calibri" panose="020F0502020204030204" pitchFamily="34" charset="0"/>
              <a:cs typeface="Times New Roman" panose="02020603050405020304" pitchFamily="18" charset="0"/>
            </a:endParaRPr>
          </a:p>
          <a:p>
            <a:endParaRPr lang="en-US" sz="1800" dirty="0">
              <a:effectLst/>
              <a:latin typeface="Century Gothic" panose="020B0502020202020204" pitchFamily="34" charset="0"/>
              <a:ea typeface="Calibri" panose="020F0502020204030204" pitchFamily="34" charset="0"/>
              <a:cs typeface="Times New Roman" panose="02020603050405020304" pitchFamily="18" charset="0"/>
            </a:endParaRPr>
          </a:p>
          <a:p>
            <a:pPr marL="0" indent="0">
              <a:buNone/>
            </a:pPr>
            <a:r>
              <a:rPr lang="en-US" sz="2400" b="1" dirty="0">
                <a:effectLst/>
                <a:latin typeface="Century Gothic" panose="020B0502020202020204" pitchFamily="34" charset="0"/>
                <a:ea typeface="Calibri" panose="020F0502020204030204" pitchFamily="34" charset="0"/>
                <a:cs typeface="Times New Roman" panose="02020603050405020304" pitchFamily="18" charset="0"/>
              </a:rPr>
              <a:t>Information:</a:t>
            </a:r>
          </a:p>
          <a:p>
            <a:r>
              <a:rPr lang="en-US" sz="1800" dirty="0">
                <a:effectLst/>
                <a:latin typeface="Century Gothic" panose="020B0502020202020204" pitchFamily="34" charset="0"/>
                <a:ea typeface="Calibri" panose="020F0502020204030204" pitchFamily="34" charset="0"/>
                <a:cs typeface="Times New Roman" panose="02020603050405020304" pitchFamily="18" charset="0"/>
              </a:rPr>
              <a:t>Interpreted collection of data.</a:t>
            </a:r>
          </a:p>
          <a:p>
            <a:r>
              <a:rPr lang="en-US" sz="1800" dirty="0">
                <a:ea typeface="Calibri" panose="020F0502020204030204" pitchFamily="34" charset="0"/>
                <a:cs typeface="Times New Roman" panose="02020603050405020304" pitchFamily="18" charset="0"/>
              </a:rPr>
              <a:t>Provides context for data.</a:t>
            </a:r>
            <a:endParaRPr lang="en-US" sz="1800" dirty="0">
              <a:effectLst/>
              <a:latin typeface="Century Gothic" panose="020B0502020202020204" pitchFamily="34" charset="0"/>
              <a:ea typeface="Calibri" panose="020F0502020204030204" pitchFamily="34" charset="0"/>
              <a:cs typeface="Times New Roman" panose="02020603050405020304" pitchFamily="18" charset="0"/>
            </a:endParaRPr>
          </a:p>
          <a:p>
            <a:r>
              <a:rPr lang="en-US" sz="1800" dirty="0">
                <a:ea typeface="Calibri" panose="020F0502020204030204" pitchFamily="34" charset="0"/>
                <a:cs typeface="Times New Roman" panose="02020603050405020304" pitchFamily="18" charset="0"/>
              </a:rPr>
              <a:t>Measured in meaningful units like time, quantity, </a:t>
            </a:r>
            <a:r>
              <a:rPr lang="en-US" sz="1800" dirty="0" err="1">
                <a:ea typeface="Calibri" panose="020F0502020204030204" pitchFamily="34" charset="0"/>
                <a:cs typeface="Times New Roman" panose="02020603050405020304" pitchFamily="18" charset="0"/>
              </a:rPr>
              <a:t>etc</a:t>
            </a:r>
            <a:r>
              <a:rPr lang="en-US" sz="1800" dirty="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8048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B787B-F4EB-4E2E-A1CB-B835411AEF55}"/>
              </a:ext>
            </a:extLst>
          </p:cNvPr>
          <p:cNvSpPr>
            <a:spLocks noGrp="1"/>
          </p:cNvSpPr>
          <p:nvPr>
            <p:ph type="title"/>
          </p:nvPr>
        </p:nvSpPr>
        <p:spPr>
          <a:xfrm>
            <a:off x="0" y="365125"/>
            <a:ext cx="12192000" cy="974201"/>
          </a:xfrm>
        </p:spPr>
        <p:txBody>
          <a:bodyPr/>
          <a:lstStyle/>
          <a:p>
            <a:r>
              <a:rPr lang="en-US" dirty="0"/>
              <a:t>Data vs Information</a:t>
            </a:r>
          </a:p>
        </p:txBody>
      </p:sp>
      <p:sp>
        <p:nvSpPr>
          <p:cNvPr id="3" name="Content Placeholder 2">
            <a:extLst>
              <a:ext uri="{FF2B5EF4-FFF2-40B4-BE49-F238E27FC236}">
                <a16:creationId xmlns:a16="http://schemas.microsoft.com/office/drawing/2014/main" id="{BFFF15C8-FAC5-4CEB-BA2B-250A4C2A129A}"/>
              </a:ext>
            </a:extLst>
          </p:cNvPr>
          <p:cNvSpPr>
            <a:spLocks noGrp="1"/>
          </p:cNvSpPr>
          <p:nvPr>
            <p:ph idx="1"/>
          </p:nvPr>
        </p:nvSpPr>
        <p:spPr>
          <a:xfrm>
            <a:off x="838200" y="1487873"/>
            <a:ext cx="10515600" cy="1156472"/>
          </a:xfrm>
        </p:spPr>
        <p:txBody>
          <a:bodyPr/>
          <a:lstStyle/>
          <a:p>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Data</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a:t>
            </a:r>
            <a:r>
              <a:rPr lang="en-US" sz="1800" dirty="0">
                <a:ea typeface="Calibri" panose="020F0502020204030204" pitchFamily="34" charset="0"/>
                <a:cs typeface="Times New Roman" panose="02020603050405020304" pitchFamily="18" charset="0"/>
              </a:rPr>
              <a:t>(</a:t>
            </a:r>
            <a:r>
              <a:rPr lang="en-US" sz="1800" i="1" dirty="0">
                <a:ea typeface="Calibri" panose="020F0502020204030204" pitchFamily="34" charset="0"/>
                <a:cs typeface="Times New Roman" panose="02020603050405020304" pitchFamily="18" charset="0"/>
              </a:rPr>
              <a:t>datum</a:t>
            </a:r>
            <a:r>
              <a:rPr lang="en-US" sz="1800" dirty="0">
                <a:ea typeface="Calibri" panose="020F0502020204030204" pitchFamily="34" charset="0"/>
                <a:cs typeface="Times New Roman" panose="02020603050405020304" pitchFamily="18" charset="0"/>
              </a:rPr>
              <a:t>) is </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raw single units that contain unprocessed facts or raw numbers. It has not yet been interpreted or put into context. </a:t>
            </a:r>
          </a:p>
          <a:p>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Information</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is an interpreted collection of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60135889-9C45-4139-B78E-D0DB77CD9485}"/>
              </a:ext>
            </a:extLst>
          </p:cNvPr>
          <p:cNvPicPr/>
          <p:nvPr/>
        </p:nvPicPr>
        <p:blipFill rotWithShape="1">
          <a:blip r:embed="rId2">
            <a:extLst>
              <a:ext uri="{28A0092B-C50C-407E-A947-70E740481C1C}">
                <a14:useLocalDpi xmlns:a14="http://schemas.microsoft.com/office/drawing/2010/main" val="0"/>
              </a:ext>
            </a:extLst>
          </a:blip>
          <a:srcRect l="35970" t="24813" r="36016" b="61989"/>
          <a:stretch/>
        </p:blipFill>
        <p:spPr bwMode="auto">
          <a:xfrm>
            <a:off x="2083521" y="2644345"/>
            <a:ext cx="7530036" cy="204260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3FD1F95-18E0-42D0-9A06-B3543E1FE2AB}"/>
              </a:ext>
            </a:extLst>
          </p:cNvPr>
          <p:cNvSpPr txBox="1"/>
          <p:nvPr/>
        </p:nvSpPr>
        <p:spPr>
          <a:xfrm>
            <a:off x="823784" y="4835498"/>
            <a:ext cx="8789773" cy="1657377"/>
          </a:xfrm>
          <a:prstGeom prst="rect">
            <a:avLst/>
          </a:prstGeom>
          <a:noFill/>
        </p:spPr>
        <p:txBody>
          <a:bodyPr wrap="square">
            <a:spAutoFit/>
          </a:bodyPr>
          <a:lstStyle/>
          <a:p>
            <a:pPr marL="457200" marR="0" algn="just">
              <a:lnSpc>
                <a:spcPct val="107000"/>
              </a:lnSpc>
              <a:spcBef>
                <a:spcPts val="0"/>
              </a:spcBef>
              <a:spcAft>
                <a:spcPts val="0"/>
              </a:spcAft>
            </a:pPr>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Data</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Movies ID, Movie title, Year, Rating, Length, Budget, etc.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Information</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The movie with the </a:t>
            </a:r>
            <a:r>
              <a:rPr lang="en-US" sz="1800" u="sng" dirty="0">
                <a:effectLst/>
                <a:latin typeface="Century Gothic" panose="020B0502020202020204" pitchFamily="34" charset="0"/>
                <a:ea typeface="Calibri" panose="020F0502020204030204" pitchFamily="34" charset="0"/>
                <a:cs typeface="Times New Roman" panose="02020603050405020304" pitchFamily="18" charset="0"/>
              </a:rPr>
              <a:t>highest</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budget. </a:t>
            </a:r>
            <a:r>
              <a:rPr lang="en-US" sz="1800" dirty="0">
                <a:effectLst/>
                <a:latin typeface="Century Gothic" panose="020B0502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a:t>
            </a:r>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The Dark Knight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Average budget for all movies. </a:t>
            </a:r>
            <a:r>
              <a:rPr lang="en-US" sz="1800" dirty="0">
                <a:effectLst/>
                <a:latin typeface="Century Gothic" panose="020B0502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a:t>
            </a:r>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$41,556,666.67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entury Gothic" panose="020B0502020202020204" pitchFamily="34" charset="0"/>
                <a:ea typeface="Calibri" panose="020F0502020204030204" pitchFamily="34" charset="0"/>
                <a:cs typeface="Times New Roman" panose="02020603050405020304" pitchFamily="18" charset="0"/>
              </a:rPr>
              <a:t>                             The count of movies with ratings above 9  </a:t>
            </a:r>
            <a:r>
              <a:rPr lang="en-US" sz="1800" dirty="0">
                <a:effectLst/>
                <a:latin typeface="Century Gothic" panose="020B0502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a:t>
            </a:r>
            <a:r>
              <a:rPr lang="en-US" sz="1800" b="1" dirty="0">
                <a:effectLst/>
                <a:latin typeface="Century Gothic" panose="020B0502020202020204" pitchFamily="34" charset="0"/>
                <a:ea typeface="Calibri" panose="020F0502020204030204" pitchFamily="34" charset="0"/>
                <a:cs typeface="Times New Roman" panose="02020603050405020304" pitchFamily="18" charset="0"/>
              </a:rPr>
              <a:t>4 movies</a:t>
            </a:r>
            <a:endParaRPr lang="en-US" dirty="0"/>
          </a:p>
        </p:txBody>
      </p:sp>
    </p:spTree>
    <p:extLst>
      <p:ext uri="{BB962C8B-B14F-4D97-AF65-F5344CB8AC3E}">
        <p14:creationId xmlns:p14="http://schemas.microsoft.com/office/powerpoint/2010/main" val="125049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7E00-99EF-40EB-AA36-C152C61C7C24}"/>
              </a:ext>
            </a:extLst>
          </p:cNvPr>
          <p:cNvSpPr>
            <a:spLocks noGrp="1"/>
          </p:cNvSpPr>
          <p:nvPr>
            <p:ph type="title"/>
          </p:nvPr>
        </p:nvSpPr>
        <p:spPr>
          <a:xfrm>
            <a:off x="0" y="136922"/>
            <a:ext cx="12192000" cy="1112611"/>
          </a:xfrm>
        </p:spPr>
        <p:txBody>
          <a:bodyPr>
            <a:normAutofit/>
          </a:bodyPr>
          <a:lstStyle/>
          <a:p>
            <a:r>
              <a:rPr lang="en-US" sz="5400" b="1" dirty="0"/>
              <a:t>Database</a:t>
            </a:r>
            <a:r>
              <a:rPr lang="en-US" sz="5400" dirty="0"/>
              <a:t>s</a:t>
            </a:r>
            <a:endParaRPr lang="en-US" sz="5400" b="1" dirty="0"/>
          </a:p>
        </p:txBody>
      </p:sp>
      <p:sp>
        <p:nvSpPr>
          <p:cNvPr id="3" name="Content Placeholder 2">
            <a:extLst>
              <a:ext uri="{FF2B5EF4-FFF2-40B4-BE49-F238E27FC236}">
                <a16:creationId xmlns:a16="http://schemas.microsoft.com/office/drawing/2014/main" id="{3A6FC3B1-4DDC-45E7-8150-1CF0A8B9ECCB}"/>
              </a:ext>
            </a:extLst>
          </p:cNvPr>
          <p:cNvSpPr>
            <a:spLocks noGrp="1"/>
          </p:cNvSpPr>
          <p:nvPr>
            <p:ph idx="1"/>
          </p:nvPr>
        </p:nvSpPr>
        <p:spPr>
          <a:xfrm>
            <a:off x="838199" y="1477736"/>
            <a:ext cx="11024508" cy="947058"/>
          </a:xfrm>
        </p:spPr>
        <p:txBody>
          <a:bodyPr>
            <a:normAutofit/>
          </a:bodyPr>
          <a:lstStyle/>
          <a:p>
            <a:r>
              <a:rPr lang="en-US" sz="2400" dirty="0">
                <a:effectLst/>
                <a:ea typeface="Calibri" panose="020F0502020204030204" pitchFamily="34" charset="0"/>
              </a:rPr>
              <a:t>A database is a </a:t>
            </a:r>
            <a:r>
              <a:rPr lang="en-US" sz="2400" b="1" dirty="0">
                <a:effectLst/>
                <a:ea typeface="Calibri" panose="020F0502020204030204" pitchFamily="34" charset="0"/>
              </a:rPr>
              <a:t>collection of data </a:t>
            </a:r>
            <a:r>
              <a:rPr lang="en-US" sz="2400" dirty="0">
                <a:effectLst/>
                <a:ea typeface="Calibri" panose="020F0502020204030204" pitchFamily="34" charset="0"/>
              </a:rPr>
              <a:t>in a defined </a:t>
            </a:r>
            <a:r>
              <a:rPr lang="en-US" sz="2400" b="1" dirty="0">
                <a:effectLst/>
                <a:ea typeface="Calibri" panose="020F0502020204030204" pitchFamily="34" charset="0"/>
              </a:rPr>
              <a:t>structure</a:t>
            </a:r>
            <a:r>
              <a:rPr lang="en-US" sz="2400" dirty="0">
                <a:effectLst/>
                <a:ea typeface="Calibri" panose="020F0502020204030204" pitchFamily="34" charset="0"/>
              </a:rPr>
              <a:t>. </a:t>
            </a:r>
          </a:p>
          <a:p>
            <a:r>
              <a:rPr lang="en-US" sz="2400" dirty="0">
                <a:effectLst/>
                <a:ea typeface="Calibri" panose="020F0502020204030204" pitchFamily="34" charset="0"/>
              </a:rPr>
              <a:t>How that data is organized determines what type of database it is.</a:t>
            </a:r>
          </a:p>
          <a:p>
            <a:endParaRPr lang="en-US" sz="2400" dirty="0">
              <a:effectLst/>
              <a:ea typeface="Calibri" panose="020F0502020204030204" pitchFamily="34" charset="0"/>
            </a:endParaRPr>
          </a:p>
          <a:p>
            <a:endParaRPr lang="en-US" sz="2400" dirty="0">
              <a:ea typeface="Calibri" panose="020F0502020204030204" pitchFamily="34" charset="0"/>
            </a:endParaRPr>
          </a:p>
          <a:p>
            <a:endParaRPr lang="en-US" dirty="0"/>
          </a:p>
        </p:txBody>
      </p:sp>
      <p:pic>
        <p:nvPicPr>
          <p:cNvPr id="3074" name="Picture 2">
            <a:extLst>
              <a:ext uri="{FF2B5EF4-FFF2-40B4-BE49-F238E27FC236}">
                <a16:creationId xmlns:a16="http://schemas.microsoft.com/office/drawing/2014/main" id="{0DD8BE3A-C70C-4034-AE52-C58F23B6D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88" y="2424794"/>
            <a:ext cx="7433582" cy="417367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679ED3D-55FF-47D8-B31B-CCD267BAFE89}"/>
              </a:ext>
            </a:extLst>
          </p:cNvPr>
          <p:cNvSpPr txBox="1">
            <a:spLocks/>
          </p:cNvSpPr>
          <p:nvPr/>
        </p:nvSpPr>
        <p:spPr>
          <a:xfrm>
            <a:off x="838200" y="2881199"/>
            <a:ext cx="4076700" cy="31040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volini" panose="03000502040302020204" pitchFamily="66" charset="0"/>
                <a:ea typeface="+mn-ea"/>
                <a:cs typeface="Cavolini" panose="03000502040302020204"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volini" panose="03000502040302020204" pitchFamily="66" charset="0"/>
                <a:ea typeface="+mn-ea"/>
                <a:cs typeface="Cavolini" panose="03000502040302020204"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volini" panose="03000502040302020204" pitchFamily="66" charset="0"/>
                <a:ea typeface="+mn-ea"/>
                <a:cs typeface="Cavolini" panose="03000502040302020204"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volini" panose="03000502040302020204" pitchFamily="66" charset="0"/>
                <a:ea typeface="+mn-ea"/>
                <a:cs typeface="Cavolini" panose="03000502040302020204"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volini" panose="03000502040302020204" pitchFamily="66" charset="0"/>
                <a:ea typeface="+mn-ea"/>
                <a:cs typeface="Cavolini" panose="03000502040302020204"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ea typeface="Calibri" panose="020F0502020204030204" pitchFamily="34" charset="0"/>
            </a:endParaRPr>
          </a:p>
          <a:p>
            <a:endParaRPr lang="en-US" dirty="0"/>
          </a:p>
        </p:txBody>
      </p:sp>
      <p:sp>
        <p:nvSpPr>
          <p:cNvPr id="4" name="Oval 3">
            <a:extLst>
              <a:ext uri="{FF2B5EF4-FFF2-40B4-BE49-F238E27FC236}">
                <a16:creationId xmlns:a16="http://schemas.microsoft.com/office/drawing/2014/main" id="{3CB70C22-0832-4410-9ADA-9ACA8B8AD97E}"/>
              </a:ext>
            </a:extLst>
          </p:cNvPr>
          <p:cNvSpPr/>
          <p:nvPr/>
        </p:nvSpPr>
        <p:spPr>
          <a:xfrm>
            <a:off x="7617280" y="5151664"/>
            <a:ext cx="1967592" cy="595993"/>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0279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EFAF-4FED-4BA4-850E-552CDA7F01FE}"/>
              </a:ext>
            </a:extLst>
          </p:cNvPr>
          <p:cNvSpPr>
            <a:spLocks noGrp="1"/>
          </p:cNvSpPr>
          <p:nvPr>
            <p:ph type="title"/>
          </p:nvPr>
        </p:nvSpPr>
        <p:spPr>
          <a:xfrm>
            <a:off x="0" y="216131"/>
            <a:ext cx="12192000" cy="1147157"/>
          </a:xfrm>
        </p:spPr>
        <p:txBody>
          <a:bodyPr>
            <a:normAutofit/>
          </a:bodyPr>
          <a:lstStyle/>
          <a:p>
            <a:r>
              <a:rPr lang="en-US" sz="5400" dirty="0"/>
              <a:t>Relational Databases</a:t>
            </a:r>
          </a:p>
        </p:txBody>
      </p:sp>
      <p:pic>
        <p:nvPicPr>
          <p:cNvPr id="2062" name="Picture 2" descr="Edgar F Codd.jpg">
            <a:extLst>
              <a:ext uri="{FF2B5EF4-FFF2-40B4-BE49-F238E27FC236}">
                <a16:creationId xmlns:a16="http://schemas.microsoft.com/office/drawing/2014/main" id="{3CA92AE1-42A1-4F02-99CC-39D0BA68A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57580"/>
            <a:ext cx="1168478" cy="16543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
            <a:extLst>
              <a:ext uri="{FF2B5EF4-FFF2-40B4-BE49-F238E27FC236}">
                <a16:creationId xmlns:a16="http://schemas.microsoft.com/office/drawing/2014/main" id="{48790980-FFA5-4D29-912D-78A6218FBFF8}"/>
              </a:ext>
            </a:extLst>
          </p:cNvPr>
          <p:cNvSpPr>
            <a:spLocks noChangeArrowheads="1"/>
          </p:cNvSpPr>
          <p:nvPr/>
        </p:nvSpPr>
        <p:spPr bwMode="auto">
          <a:xfrm>
            <a:off x="2210707" y="1542457"/>
            <a:ext cx="8206922" cy="2264228"/>
          </a:xfrm>
          <a:prstGeom prst="horizontalScroll">
            <a:avLst>
              <a:gd name="adj" fmla="val 12500"/>
            </a:avLst>
          </a:prstGeom>
          <a:solidFill>
            <a:srgbClr val="FFFFFF"/>
          </a:solidFill>
          <a:ln w="12700">
            <a:solidFill>
              <a:srgbClr val="ED7D31"/>
            </a:solid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Edgar Frank Codd</a:t>
            </a:r>
            <a:r>
              <a:rPr kumimoji="0" lang="en-US" altLang="en-US" b="0"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 Born August 19, 1923, Portland, UK; A researcher at I.</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B.M.; recipient of the 1981 ACM Turing Award, applying his knowledge of mathematical logic, was  able to </a:t>
            </a:r>
            <a:r>
              <a:rPr kumimoji="0" lang="en-US" altLang="en-US" b="1"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introduce an abstract model for database management</a:t>
            </a:r>
            <a:r>
              <a:rPr kumimoji="0" lang="en-US" altLang="en-US" b="0"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 principles of relational databases.</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2" name="Text Box 4">
            <a:extLst>
              <a:ext uri="{FF2B5EF4-FFF2-40B4-BE49-F238E27FC236}">
                <a16:creationId xmlns:a16="http://schemas.microsoft.com/office/drawing/2014/main" id="{BC3BF070-55A2-4881-81B3-6F37BBE73459}"/>
              </a:ext>
            </a:extLst>
          </p:cNvPr>
          <p:cNvSpPr>
            <a:spLocks noChangeArrowheads="1"/>
          </p:cNvSpPr>
          <p:nvPr/>
        </p:nvSpPr>
        <p:spPr bwMode="auto">
          <a:xfrm>
            <a:off x="2210707" y="3737109"/>
            <a:ext cx="8206922" cy="2448834"/>
          </a:xfrm>
          <a:prstGeom prst="horizontalScroll">
            <a:avLst>
              <a:gd name="adj" fmla="val 12500"/>
            </a:avLst>
          </a:prstGeom>
          <a:solidFill>
            <a:srgbClr val="FFFFFF"/>
          </a:solidFill>
          <a:ln w="12700">
            <a:solidFill>
              <a:srgbClr val="ED7D31"/>
            </a:solid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Peter Chen </a:t>
            </a:r>
            <a:r>
              <a:rPr kumimoji="0" lang="en-US" altLang="en-US" b="0"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Born January 3, 1947, Taichung City, Taiwan; The originator of the Entity-Relationship Model (ER Model) which serves as the foundation and the Meta model for information systems. He </a:t>
            </a:r>
            <a:r>
              <a:rPr kumimoji="0" lang="en-US" altLang="en-US" b="1"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invented the concepts and symbols for the</a:t>
            </a:r>
            <a:r>
              <a:rPr kumimoji="0" lang="en-US" altLang="en-US" b="0"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 </a:t>
            </a:r>
            <a:r>
              <a:rPr kumimoji="0" lang="en-US" altLang="en-US" b="1"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ER Model</a:t>
            </a:r>
            <a:r>
              <a:rPr kumimoji="0" lang="en-US" altLang="en-US" b="0" i="0" u="none" strike="noStrike" cap="none" normalizeH="0" baseline="0" dirty="0">
                <a:ln>
                  <a:noFill/>
                </a:ln>
                <a:solidFill>
                  <a:schemeClr val="tx1"/>
                </a:solidFill>
                <a:effectLst/>
                <a:latin typeface="Century Gothic" panose="020B0502020202020204" pitchFamily="34" charset="0"/>
                <a:ea typeface="Calibri" panose="020F0502020204030204" pitchFamily="34" charset="0"/>
                <a:cs typeface="Arial" panose="020B0604020202020204" pitchFamily="34" charset="0"/>
              </a:rPr>
              <a:t>.  His modeling ides has been widely used to depict the data in a relational database.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2060" name="Picture 5" descr="Image result for Peter Chen er">
            <a:extLst>
              <a:ext uri="{FF2B5EF4-FFF2-40B4-BE49-F238E27FC236}">
                <a16:creationId xmlns:a16="http://schemas.microsoft.com/office/drawing/2014/main" id="{9F7A6792-6112-4E22-8C3C-F84F2F1A4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41" r="7333"/>
          <a:stretch>
            <a:fillRect/>
          </a:stretch>
        </p:blipFill>
        <p:spPr bwMode="auto">
          <a:xfrm>
            <a:off x="773272" y="4272178"/>
            <a:ext cx="1298333" cy="15212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6">
            <a:extLst>
              <a:ext uri="{FF2B5EF4-FFF2-40B4-BE49-F238E27FC236}">
                <a16:creationId xmlns:a16="http://schemas.microsoft.com/office/drawing/2014/main" id="{E42E0AD2-A4A1-4A71-8D70-3F6E80999113}"/>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8">
            <a:extLst>
              <a:ext uri="{FF2B5EF4-FFF2-40B4-BE49-F238E27FC236}">
                <a16:creationId xmlns:a16="http://schemas.microsoft.com/office/drawing/2014/main" id="{14877837-6DF2-47AA-BCFA-94E908186B22}"/>
              </a:ext>
            </a:extLst>
          </p:cNvPr>
          <p:cNvSpPr>
            <a:spLocks noChangeArrowheads="1"/>
          </p:cNvSpPr>
          <p:nvPr/>
        </p:nvSpPr>
        <p:spPr bwMode="auto">
          <a:xfrm>
            <a:off x="152400" y="609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9">
            <a:extLst>
              <a:ext uri="{FF2B5EF4-FFF2-40B4-BE49-F238E27FC236}">
                <a16:creationId xmlns:a16="http://schemas.microsoft.com/office/drawing/2014/main" id="{4DF1EAA6-76BC-4253-89CB-9DC5B14C4302}"/>
              </a:ext>
            </a:extLst>
          </p:cNvPr>
          <p:cNvSpPr>
            <a:spLocks noChangeArrowheads="1"/>
          </p:cNvSpPr>
          <p:nvPr/>
        </p:nvSpPr>
        <p:spPr bwMode="auto">
          <a:xfrm>
            <a:off x="152400" y="1066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1">
            <a:extLst>
              <a:ext uri="{FF2B5EF4-FFF2-40B4-BE49-F238E27FC236}">
                <a16:creationId xmlns:a16="http://schemas.microsoft.com/office/drawing/2014/main" id="{4F51B6E9-CF4E-47ED-94F1-B7DF074E429D}"/>
              </a:ext>
            </a:extLst>
          </p:cNvPr>
          <p:cNvSpPr>
            <a:spLocks noChangeArrowheads="1"/>
          </p:cNvSpPr>
          <p:nvPr/>
        </p:nvSpPr>
        <p:spPr bwMode="auto">
          <a:xfrm>
            <a:off x="381000" y="1066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22">
            <a:extLst>
              <a:ext uri="{FF2B5EF4-FFF2-40B4-BE49-F238E27FC236}">
                <a16:creationId xmlns:a16="http://schemas.microsoft.com/office/drawing/2014/main" id="{A049E35B-33A6-4235-A4C0-9584A8C5FD5B}"/>
              </a:ext>
            </a:extLst>
          </p:cNvPr>
          <p:cNvSpPr>
            <a:spLocks noChangeArrowheads="1"/>
          </p:cNvSpPr>
          <p:nvPr/>
        </p:nvSpPr>
        <p:spPr bwMode="auto">
          <a:xfrm>
            <a:off x="381000" y="1066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388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B59F96-EAF6-488D-80B8-CAB49C0E946B}"/>
              </a:ext>
            </a:extLst>
          </p:cNvPr>
          <p:cNvPicPr>
            <a:picLocks noChangeAspect="1"/>
          </p:cNvPicPr>
          <p:nvPr/>
        </p:nvPicPr>
        <p:blipFill rotWithShape="1">
          <a:blip r:embed="rId2"/>
          <a:srcRect l="30469" t="42738" r="26473" b="17857"/>
          <a:stretch/>
        </p:blipFill>
        <p:spPr>
          <a:xfrm>
            <a:off x="2122882" y="2074409"/>
            <a:ext cx="8583306" cy="4418466"/>
          </a:xfrm>
          <a:prstGeom prst="rect">
            <a:avLst/>
          </a:prstGeom>
        </p:spPr>
      </p:pic>
      <p:sp>
        <p:nvSpPr>
          <p:cNvPr id="2" name="Title 1">
            <a:extLst>
              <a:ext uri="{FF2B5EF4-FFF2-40B4-BE49-F238E27FC236}">
                <a16:creationId xmlns:a16="http://schemas.microsoft.com/office/drawing/2014/main" id="{B31F0847-3AB8-44D3-AC5D-5B3601E0B51B}"/>
              </a:ext>
            </a:extLst>
          </p:cNvPr>
          <p:cNvSpPr>
            <a:spLocks noGrp="1"/>
          </p:cNvSpPr>
          <p:nvPr>
            <p:ph type="title"/>
          </p:nvPr>
        </p:nvSpPr>
        <p:spPr>
          <a:xfrm>
            <a:off x="0" y="365126"/>
            <a:ext cx="12192000" cy="989850"/>
          </a:xfrm>
        </p:spPr>
        <p:txBody>
          <a:bodyPr/>
          <a:lstStyle/>
          <a:p>
            <a:r>
              <a:rPr lang="en-US" dirty="0"/>
              <a:t>Relational Database Structure</a:t>
            </a:r>
          </a:p>
        </p:txBody>
      </p:sp>
      <p:sp>
        <p:nvSpPr>
          <p:cNvPr id="7" name="TextBox 6">
            <a:extLst>
              <a:ext uri="{FF2B5EF4-FFF2-40B4-BE49-F238E27FC236}">
                <a16:creationId xmlns:a16="http://schemas.microsoft.com/office/drawing/2014/main" id="{351BC994-F374-4405-8A1A-3C04CA386027}"/>
              </a:ext>
            </a:extLst>
          </p:cNvPr>
          <p:cNvSpPr txBox="1"/>
          <p:nvPr/>
        </p:nvSpPr>
        <p:spPr>
          <a:xfrm>
            <a:off x="448741" y="1512746"/>
            <a:ext cx="8830731" cy="964751"/>
          </a:xfrm>
          <a:prstGeom prst="rect">
            <a:avLst/>
          </a:prstGeom>
          <a:noFill/>
        </p:spPr>
        <p:txBody>
          <a:bodyPr wrap="square">
            <a:spAutoFit/>
          </a:bodyPr>
          <a:lstStyle/>
          <a:p>
            <a:pPr marL="285750" marR="0" indent="-285750" algn="just">
              <a:lnSpc>
                <a:spcPct val="107000"/>
              </a:lnSpc>
              <a:spcBef>
                <a:spcPts val="0"/>
              </a:spcBef>
              <a:spcAft>
                <a:spcPts val="800"/>
              </a:spcAft>
              <a:buFont typeface="Wingdings" panose="05000000000000000000" pitchFamily="2" charset="2"/>
              <a:buChar char="ü"/>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A database is composed of interrelated </a:t>
            </a:r>
            <a:r>
              <a:rPr lang="en-US" sz="2400" b="1" dirty="0">
                <a:effectLst/>
                <a:latin typeface="Century Gothic" panose="020B0502020202020204" pitchFamily="34" charset="0"/>
                <a:ea typeface="Calibri" panose="020F0502020204030204" pitchFamily="34" charset="0"/>
                <a:cs typeface="Times New Roman" panose="02020603050405020304" pitchFamily="18" charset="0"/>
              </a:rPr>
              <a:t>tables</a:t>
            </a:r>
            <a:r>
              <a:rPr lang="en-US" sz="2400" dirty="0">
                <a:effectLst/>
                <a:latin typeface="Century Gothic" panose="020B0502020202020204" pitchFamily="34" charset="0"/>
                <a:ea typeface="Calibri" panose="020F0502020204030204" pitchFamily="34" charset="0"/>
                <a:cs typeface="Times New Roman" panose="02020603050405020304" pitchFamily="18" charset="0"/>
              </a:rPr>
              <a:t>. </a:t>
            </a:r>
          </a:p>
          <a:p>
            <a:pPr marL="285750" marR="0" indent="-285750" algn="just">
              <a:lnSpc>
                <a:spcPct val="107000"/>
              </a:lnSpc>
              <a:spcBef>
                <a:spcPts val="0"/>
              </a:spcBef>
              <a:spcAft>
                <a:spcPts val="800"/>
              </a:spcAft>
              <a:buFont typeface="Wingdings" panose="05000000000000000000" pitchFamily="2" charset="2"/>
              <a:buChar char="ü"/>
            </a:pPr>
            <a:r>
              <a:rPr lang="en-US" sz="2400" dirty="0">
                <a:effectLst/>
                <a:latin typeface="Century Gothic" panose="020B0502020202020204" pitchFamily="34" charset="0"/>
                <a:ea typeface="Calibri" panose="020F0502020204030204" pitchFamily="34" charset="0"/>
                <a:cs typeface="Times New Roman" panose="02020603050405020304" pitchFamily="18" charset="0"/>
              </a:rPr>
              <a:t>A table is composed of</a:t>
            </a:r>
            <a:r>
              <a:rPr lang="en-US" sz="2400" dirty="0">
                <a:latin typeface="Century Gothic" panose="020B0502020202020204" pitchFamily="34" charset="0"/>
                <a:ea typeface="Calibri" panose="020F0502020204030204" pitchFamily="34" charset="0"/>
                <a:cs typeface="Times New Roman" panose="02020603050405020304" pitchFamily="18" charset="0"/>
              </a:rPr>
              <a:t> </a:t>
            </a:r>
            <a:r>
              <a:rPr lang="en-US" sz="2400" b="1" dirty="0">
                <a:latin typeface="Century Gothic" panose="020B0502020202020204" pitchFamily="34" charset="0"/>
                <a:ea typeface="Calibri" panose="020F0502020204030204" pitchFamily="34" charset="0"/>
                <a:cs typeface="Times New Roman" panose="02020603050405020304" pitchFamily="18" charset="0"/>
              </a:rPr>
              <a:t>c</a:t>
            </a:r>
            <a:r>
              <a:rPr lang="en-US" sz="2400" b="1" dirty="0">
                <a:effectLst/>
                <a:latin typeface="Century Gothic" panose="020B0502020202020204" pitchFamily="34" charset="0"/>
                <a:ea typeface="Calibri" panose="020F0502020204030204" pitchFamily="34" charset="0"/>
                <a:cs typeface="Times New Roman" panose="02020603050405020304" pitchFamily="18" charset="0"/>
              </a:rPr>
              <a:t>olumns</a:t>
            </a:r>
            <a:r>
              <a:rPr lang="en-US" sz="2400" dirty="0">
                <a:latin typeface="Century Gothic" panose="020B0502020202020204" pitchFamily="34" charset="0"/>
                <a:ea typeface="Calibri" panose="020F0502020204030204" pitchFamily="34" charset="0"/>
                <a:cs typeface="Times New Roman" panose="02020603050405020304" pitchFamily="18" charset="0"/>
              </a:rPr>
              <a:t> and </a:t>
            </a:r>
            <a:r>
              <a:rPr lang="en-US" sz="2400" b="1" dirty="0">
                <a:latin typeface="Century Gothic" panose="020B0502020202020204" pitchFamily="34" charset="0"/>
                <a:ea typeface="Calibri" panose="020F0502020204030204" pitchFamily="34" charset="0"/>
                <a:cs typeface="Times New Roman" panose="02020603050405020304" pitchFamily="18" charset="0"/>
              </a:rPr>
              <a:t>r</a:t>
            </a:r>
            <a:r>
              <a:rPr lang="en-US" sz="2400" b="1" dirty="0">
                <a:effectLst/>
                <a:latin typeface="Century Gothic" panose="020B0502020202020204" pitchFamily="34" charset="0"/>
                <a:ea typeface="Calibri" panose="020F0502020204030204" pitchFamily="34" charset="0"/>
                <a:cs typeface="Times New Roman" panose="02020603050405020304" pitchFamily="18" charset="0"/>
              </a:rPr>
              <a:t>ows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83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2122</TotalTime>
  <Words>1773</Words>
  <Application>Microsoft Office PowerPoint</Application>
  <PresentationFormat>Widescreen</PresentationFormat>
  <Paragraphs>301</Paragraphs>
  <Slides>35</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46" baseType="lpstr">
      <vt:lpstr>Aharoni</vt:lpstr>
      <vt:lpstr>Arial</vt:lpstr>
      <vt:lpstr>Arial Nova Light</vt:lpstr>
      <vt:lpstr>Calibri</vt:lpstr>
      <vt:lpstr>Calibri Light</vt:lpstr>
      <vt:lpstr>Cavolini</vt:lpstr>
      <vt:lpstr>Century Gothic</vt:lpstr>
      <vt:lpstr>Wingdings</vt:lpstr>
      <vt:lpstr>Office Theme</vt:lpstr>
      <vt:lpstr>Microsoft Drawing</vt:lpstr>
      <vt:lpstr>MSDraw</vt:lpstr>
      <vt:lpstr>PowerPoint Presentation</vt:lpstr>
      <vt:lpstr>RELATIONAL DATABASES</vt:lpstr>
      <vt:lpstr>Today’s Plan</vt:lpstr>
      <vt:lpstr>Software Architecture</vt:lpstr>
      <vt:lpstr>Data vs Information</vt:lpstr>
      <vt:lpstr>Data vs Information</vt:lpstr>
      <vt:lpstr>Databases</vt:lpstr>
      <vt:lpstr>Relational Databases</vt:lpstr>
      <vt:lpstr>Relational Database Structure</vt:lpstr>
      <vt:lpstr>Database management System (DBMS)</vt:lpstr>
      <vt:lpstr>Popular Database management Systems</vt:lpstr>
      <vt:lpstr>Database Development Life Cycle</vt:lpstr>
      <vt:lpstr>Database ERD</vt:lpstr>
      <vt:lpstr>Database Data Model </vt:lpstr>
      <vt:lpstr>Phase2: Logical design(ERD)</vt:lpstr>
      <vt:lpstr>ER Model Ingredients:</vt:lpstr>
      <vt:lpstr>ER Model – Logical Data Model</vt:lpstr>
      <vt:lpstr>Entity and Attributes</vt:lpstr>
      <vt:lpstr>Entity Instance</vt:lpstr>
      <vt:lpstr>How to find entities and attributes?</vt:lpstr>
      <vt:lpstr>How to find relationships?</vt:lpstr>
      <vt:lpstr>Movie-Actor Relationship</vt:lpstr>
      <vt:lpstr>Types of relationships </vt:lpstr>
      <vt:lpstr>How to find cardinalities?</vt:lpstr>
      <vt:lpstr>Cardinalities continued</vt:lpstr>
      <vt:lpstr>IE vs Chen Notation</vt:lpstr>
      <vt:lpstr>From requirement specification to Logical Model &gt;&gt;&gt; ERD</vt:lpstr>
      <vt:lpstr>Requirement specification to ERD &gt;&gt;&gt; Entities </vt:lpstr>
      <vt:lpstr>Requirement specification to ERD &gt;&gt;&gt; Relationships </vt:lpstr>
      <vt:lpstr>Requirement specification to ERD &gt;&gt;&gt; Cardinalities  </vt:lpstr>
      <vt:lpstr>Requirement specification to ERD &gt;&gt;&gt; Attributes and Constraints  </vt:lpstr>
      <vt:lpstr>Logical to Physical Model </vt:lpstr>
      <vt:lpstr>Logical to Physical Model </vt:lpstr>
      <vt:lpstr>Logical to Physical Model </vt:lpstr>
      <vt:lpstr>In-class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 Arfa</dc:creator>
  <cp:lastModifiedBy>Sal Arfa</cp:lastModifiedBy>
  <cp:revision>67</cp:revision>
  <cp:lastPrinted>2021-02-05T15:51:16Z</cp:lastPrinted>
  <dcterms:created xsi:type="dcterms:W3CDTF">2021-02-02T18:51:16Z</dcterms:created>
  <dcterms:modified xsi:type="dcterms:W3CDTF">2023-01-29T15:53:48Z</dcterms:modified>
</cp:coreProperties>
</file>